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08" y="-150"/>
      </p:cViewPr>
      <p:guideLst>
        <p:guide orient="horz" pos="2160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239250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r">
              <a:defRPr sz="5400" b="1" cap="none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1750" y="2590800"/>
            <a:ext cx="8001000" cy="1752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0" indent="0" algn="r">
              <a:buNone/>
              <a:defRPr sz="4400" b="1">
                <a:solidFill>
                  <a:srgbClr val="7030A0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Arial Rounded MT Bol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48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430000" cy="533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>
            <a:noAutofit/>
            <a:sp3d extrusionH="57150">
              <a:bevelT h="25400" prst="softRound"/>
            </a:sp3d>
          </a:bodyPr>
          <a:lstStyle>
            <a:lvl1pPr>
              <a:defRPr sz="28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838200"/>
            <a:ext cx="10763250" cy="5410200"/>
          </a:xfrm>
        </p:spPr>
        <p:txBody>
          <a:bodyPr>
            <a:normAutofit/>
          </a:bodyPr>
          <a:lstStyle>
            <a:lvl1pPr>
              <a:defRPr sz="2800">
                <a:latin typeface="Arial Rounded MT Bold" pitchFamily="34" charset="0"/>
              </a:defRPr>
            </a:lvl1pPr>
            <a:lvl2pPr>
              <a:defRPr sz="2400">
                <a:latin typeface="Arial Rounded MT Bold" pitchFamily="34" charset="0"/>
              </a:defRPr>
            </a:lvl2pPr>
            <a:lvl3pPr>
              <a:defRPr sz="2000">
                <a:latin typeface="Arial Rounded MT Bold" pitchFamily="34" charset="0"/>
              </a:defRPr>
            </a:lvl3pPr>
            <a:lvl4pPr>
              <a:defRPr sz="1800">
                <a:latin typeface="Arial Rounded MT Bold" pitchFamily="34" charset="0"/>
              </a:defRPr>
            </a:lvl4pPr>
            <a:lvl5pPr>
              <a:defRPr sz="1800">
                <a:latin typeface="Arial Rounded MT Bold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48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1" y="4406901"/>
            <a:ext cx="97155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1" y="2906713"/>
            <a:ext cx="97155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8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600201"/>
            <a:ext cx="50482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600201"/>
            <a:ext cx="50482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1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35113"/>
            <a:ext cx="505023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174875"/>
            <a:ext cx="505023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2" y="1535113"/>
            <a:ext cx="505221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2" y="2174875"/>
            <a:ext cx="50522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5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430000" cy="457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>
            <a:noAutofit/>
            <a:sp3d extrusionH="57150">
              <a:bevelT w="38100" h="38100" prst="angle"/>
            </a:sp3d>
          </a:bodyPr>
          <a:lstStyle>
            <a:lvl1pPr algn="ctr">
              <a:defRPr sz="280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89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4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73050"/>
            <a:ext cx="376039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2" y="273051"/>
            <a:ext cx="63896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1435101"/>
            <a:ext cx="376039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9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800600"/>
            <a:ext cx="68580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612775"/>
            <a:ext cx="6858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367338"/>
            <a:ext cx="68580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80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74639"/>
            <a:ext cx="25717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74639"/>
            <a:ext cx="75247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4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1028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600201"/>
            <a:ext cx="10287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" y="6356351"/>
            <a:ext cx="266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721B6-D89C-4574-84BF-6F96A7E81469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5250" y="6356351"/>
            <a:ext cx="361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500" y="6356351"/>
            <a:ext cx="266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A3CDC-28FB-433B-9F3C-9D4A5EA6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3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Penelitian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90800"/>
            <a:ext cx="9429750" cy="2895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Latihan</a:t>
            </a:r>
          </a:p>
          <a:p>
            <a:pPr marL="571500" indent="-571500">
              <a:lnSpc>
                <a:spcPct val="170000"/>
              </a:lnSpc>
              <a:buFont typeface="Wingdings" pitchFamily="2" charset="2"/>
              <a:buChar char="q"/>
            </a:pPr>
            <a:r>
              <a:rPr lang="en-US" dirty="0" smtClean="0"/>
              <a:t>Perumusan Masalah Penelitian</a:t>
            </a:r>
          </a:p>
          <a:p>
            <a:pPr marL="571500" indent="-571500">
              <a:lnSpc>
                <a:spcPct val="170000"/>
              </a:lnSpc>
              <a:buFont typeface="Wingdings" pitchFamily="2" charset="2"/>
              <a:buChar char="q"/>
            </a:pPr>
            <a:r>
              <a:rPr lang="en-US" dirty="0" smtClean="0"/>
              <a:t>Maksud dan Tujuan</a:t>
            </a:r>
          </a:p>
          <a:p>
            <a:pPr marL="571500" indent="-571500">
              <a:lnSpc>
                <a:spcPct val="170000"/>
              </a:lnSpc>
              <a:buFont typeface="Wingdings" pitchFamily="2" charset="2"/>
              <a:buChar char="q"/>
            </a:pPr>
            <a:r>
              <a:rPr lang="en-US" dirty="0" smtClean="0"/>
              <a:t>Kegunaan Penelitian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083" y="5270402"/>
            <a:ext cx="30572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03-p</a:t>
            </a:r>
            <a:endParaRPr lang="en-US" sz="9600" b="1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65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430000" cy="533400"/>
          </a:xfrm>
        </p:spPr>
        <p:txBody>
          <a:bodyPr/>
          <a:lstStyle/>
          <a:p>
            <a:pPr marL="1603375" algn="l"/>
            <a:r>
              <a:rPr lang="en-US" dirty="0" smtClean="0"/>
              <a:t>Bagaimana merumuskan masalah penelitian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90500" y="0"/>
            <a:ext cx="1143000" cy="533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1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69587"/>
            <a:ext cx="9144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132064" y="3092450"/>
            <a:ext cx="45720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dirty="0" err="1">
                <a:solidFill>
                  <a:srgbClr val="003300"/>
                </a:solidFill>
              </a:rPr>
              <a:t>Ungkapkan</a:t>
            </a:r>
            <a:r>
              <a:rPr lang="en-US" dirty="0">
                <a:solidFill>
                  <a:srgbClr val="003300"/>
                </a:solidFill>
              </a:rPr>
              <a:t> langkah-langkah yang perlu dilakukan untuk / faktor-faktor yang diduga dapat mengatasi masalah tersebut berdasarkan keyakinan peneliti, 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yang</a:t>
            </a:r>
            <a:r>
              <a:rPr lang="en-US" dirty="0">
                <a:solidFill>
                  <a:srgbClr val="003300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didukung oleh teori, paradigma yang berlaku</a:t>
            </a:r>
          </a:p>
        </p:txBody>
      </p:sp>
      <p:sp>
        <p:nvSpPr>
          <p:cNvPr id="10" name="AutoShape 18"/>
          <p:cNvSpPr>
            <a:spLocks/>
          </p:cNvSpPr>
          <p:nvPr/>
        </p:nvSpPr>
        <p:spPr bwMode="auto">
          <a:xfrm>
            <a:off x="5710767" y="762000"/>
            <a:ext cx="533400" cy="2286000"/>
          </a:xfrm>
          <a:prstGeom prst="rightBrace">
            <a:avLst>
              <a:gd name="adj1" fmla="val 35714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 flipH="1">
            <a:off x="1143000" y="3048000"/>
            <a:ext cx="45720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6553200" y="1676400"/>
            <a:ext cx="2066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Latar Belakang</a:t>
            </a:r>
          </a:p>
        </p:txBody>
      </p:sp>
      <p:sp>
        <p:nvSpPr>
          <p:cNvPr id="13" name="AutoShape 21"/>
          <p:cNvSpPr>
            <a:spLocks/>
          </p:cNvSpPr>
          <p:nvPr/>
        </p:nvSpPr>
        <p:spPr bwMode="auto">
          <a:xfrm>
            <a:off x="5710767" y="3048000"/>
            <a:ext cx="533400" cy="1828800"/>
          </a:xfrm>
          <a:prstGeom prst="rightBrace">
            <a:avLst>
              <a:gd name="adj1" fmla="val 28571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auto">
          <a:xfrm flipH="1">
            <a:off x="1132064" y="4876800"/>
            <a:ext cx="45720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6553200" y="3719512"/>
            <a:ext cx="2628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Identifikasi Masalah</a:t>
            </a:r>
          </a:p>
        </p:txBody>
      </p:sp>
      <p:sp>
        <p:nvSpPr>
          <p:cNvPr id="16" name="AutoShape 24"/>
          <p:cNvSpPr>
            <a:spLocks/>
          </p:cNvSpPr>
          <p:nvPr/>
        </p:nvSpPr>
        <p:spPr bwMode="auto">
          <a:xfrm>
            <a:off x="5704064" y="4876800"/>
            <a:ext cx="533400" cy="1279525"/>
          </a:xfrm>
          <a:prstGeom prst="rightBrace">
            <a:avLst>
              <a:gd name="adj1" fmla="val 19990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" name="Line 25"/>
          <p:cNvSpPr>
            <a:spLocks noChangeShapeType="1"/>
          </p:cNvSpPr>
          <p:nvPr/>
        </p:nvSpPr>
        <p:spPr bwMode="auto">
          <a:xfrm flipH="1">
            <a:off x="1132064" y="6155987"/>
            <a:ext cx="45720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6649861" y="5257799"/>
            <a:ext cx="2679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Perumusan Masalah</a:t>
            </a:r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1143000" y="969328"/>
            <a:ext cx="4583642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latin typeface="Cambria" pitchFamily="18" charset="0"/>
              </a:rPr>
              <a:t>Topik/tema sentral penelitian; Fenomena </a:t>
            </a:r>
            <a:r>
              <a:rPr lang="en-US" dirty="0">
                <a:latin typeface="Cambria" pitchFamily="18" charset="0"/>
              </a:rPr>
              <a:t>teramati</a:t>
            </a:r>
            <a:r>
              <a:rPr lang="en-US" dirty="0" smtClean="0">
                <a:latin typeface="Cambria" pitchFamily="18" charset="0"/>
              </a:rPr>
              <a:t>; didukung </a:t>
            </a:r>
            <a:r>
              <a:rPr lang="en-US" dirty="0">
                <a:latin typeface="Cambria" pitchFamily="18" charset="0"/>
              </a:rPr>
              <a:t>oleh data yang menunjukkan actual dan ideal states; terungkap adanya </a:t>
            </a:r>
            <a:r>
              <a:rPr lang="en-US" dirty="0" smtClean="0">
                <a:latin typeface="Cambria" pitchFamily="18" charset="0"/>
              </a:rPr>
              <a:t>masalah (dependen);  </a:t>
            </a:r>
            <a:r>
              <a:rPr lang="en-US" dirty="0">
                <a:latin typeface="Cambria" pitchFamily="18" charset="0"/>
              </a:rPr>
              <a:t>dampak yang mungkin muncul jika masalah tidak diatasi; </a:t>
            </a:r>
            <a:r>
              <a:rPr lang="en-US" dirty="0" err="1">
                <a:latin typeface="Cambria" pitchFamily="18" charset="0"/>
              </a:rPr>
              <a:t>urgensi</a:t>
            </a:r>
            <a:r>
              <a:rPr lang="en-US" dirty="0">
                <a:latin typeface="Cambria" pitchFamily="18" charset="0"/>
              </a:rPr>
              <a:t> perlunya penyelesaian atas masalah tersebut</a:t>
            </a:r>
          </a:p>
        </p:txBody>
      </p:sp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1132064" y="4860923"/>
            <a:ext cx="4572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dirty="0">
                <a:solidFill>
                  <a:srgbClr val="003300"/>
                </a:solidFill>
              </a:rPr>
              <a:t>Memilih satu atau beberapa </a:t>
            </a:r>
            <a:r>
              <a:rPr lang="en-US" dirty="0" smtClean="0">
                <a:solidFill>
                  <a:srgbClr val="003300"/>
                </a:solidFill>
              </a:rPr>
              <a:t>konsep </a:t>
            </a:r>
            <a:r>
              <a:rPr lang="en-US" dirty="0">
                <a:solidFill>
                  <a:srgbClr val="003300"/>
                </a:solidFill>
              </a:rPr>
              <a:t>/ faktor yang diyakini dapat mengatasi masalah ( </a:t>
            </a:r>
            <a:r>
              <a:rPr lang="en-US" dirty="0" smtClean="0">
                <a:solidFill>
                  <a:srgbClr val="003300"/>
                </a:solidFill>
              </a:rPr>
              <a:t>independen </a:t>
            </a:r>
            <a:r>
              <a:rPr lang="en-US" dirty="0">
                <a:solidFill>
                  <a:srgbClr val="003300"/>
                </a:solidFill>
              </a:rPr>
              <a:t>); menentukan tipe pertanyaan yang sesuai</a:t>
            </a:r>
          </a:p>
        </p:txBody>
      </p:sp>
      <p:sp>
        <p:nvSpPr>
          <p:cNvPr id="21" name="Line 30"/>
          <p:cNvSpPr>
            <a:spLocks noChangeShapeType="1"/>
          </p:cNvSpPr>
          <p:nvPr/>
        </p:nvSpPr>
        <p:spPr bwMode="auto">
          <a:xfrm flipH="1">
            <a:off x="1143000" y="762000"/>
            <a:ext cx="45720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04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/>
      <p:bldP spid="20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430000" cy="533400"/>
          </a:xfrm>
        </p:spPr>
        <p:txBody>
          <a:bodyPr/>
          <a:lstStyle/>
          <a:p>
            <a:pPr marL="1603375" algn="l"/>
            <a:r>
              <a:rPr lang="en-US" dirty="0" smtClean="0"/>
              <a:t>Contoh kasus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90500" y="0"/>
            <a:ext cx="1143000" cy="533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2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rial Black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159053"/>
              </p:ext>
            </p:extLst>
          </p:nvPr>
        </p:nvGraphicFramePr>
        <p:xfrm>
          <a:off x="222249" y="685800"/>
          <a:ext cx="10843683" cy="60756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230714"/>
                <a:gridCol w="76129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Langkah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Contoh kasus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Tentukan topik,</a:t>
                      </a:r>
                      <a:r>
                        <a:rPr lang="en-US" b="1" baseline="0" dirty="0" smtClean="0">
                          <a:effectLst/>
                          <a:latin typeface="Cambria" pitchFamily="18" charset="0"/>
                        </a:rPr>
                        <a:t> tema sentral, problem area yang akan diteliti</a:t>
                      </a:r>
                      <a:endParaRPr lang="en-US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smtClean="0">
                          <a:effectLst/>
                          <a:latin typeface="Cambria" pitchFamily="18" charset="0"/>
                        </a:rPr>
                        <a:t>Kinerja</a:t>
                      </a:r>
                      <a:r>
                        <a:rPr lang="en-US" b="1" baseline="0" smtClean="0">
                          <a:effectLst/>
                          <a:latin typeface="Cambria" pitchFamily="18" charset="0"/>
                        </a:rPr>
                        <a:t> pembelajaran</a:t>
                      </a:r>
                      <a:endParaRPr lang="en-US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effectLst/>
                          <a:latin typeface="Cambria" pitchFamily="18" charset="0"/>
                        </a:rPr>
                        <a:t>Temukan</a:t>
                      </a:r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 fenomena dalam </a:t>
                      </a:r>
                      <a:r>
                        <a:rPr lang="en-US" b="1" dirty="0" err="1" smtClean="0">
                          <a:effectLst/>
                          <a:latin typeface="Cambria" pitchFamily="18" charset="0"/>
                        </a:rPr>
                        <a:t>wilayan</a:t>
                      </a:r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 topik tersebut, </a:t>
                      </a:r>
                      <a:r>
                        <a:rPr lang="en-US" b="1" dirty="0" err="1" smtClean="0">
                          <a:effectLst/>
                          <a:latin typeface="Cambria" pitchFamily="18" charset="0"/>
                        </a:rPr>
                        <a:t>ungkapkan</a:t>
                      </a:r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 dengan dukungan data</a:t>
                      </a:r>
                      <a:endParaRPr lang="en-US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smtClean="0">
                          <a:effectLst/>
                          <a:latin typeface="Cambria" pitchFamily="18" charset="0"/>
                        </a:rPr>
                        <a:t>Beberapa penelitiaan mengungkapkan bahwa nilai</a:t>
                      </a:r>
                      <a:r>
                        <a:rPr lang="en-US" sz="1600" b="0" baseline="0" smtClean="0">
                          <a:effectLst/>
                          <a:latin typeface="Cambria" pitchFamily="18" charset="0"/>
                        </a:rPr>
                        <a:t> capaian ujian nasional siswa masih berada di bawah standar yang diharapkan (</a:t>
                      </a:r>
                      <a:r>
                        <a:rPr lang="en-US" sz="1600" b="0" baseline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peneliti A, 2011; peneliti B, 2012; peneliti C, 2011</a:t>
                      </a:r>
                      <a:r>
                        <a:rPr lang="en-US" sz="1600" b="0" baseline="0" smtClean="0">
                          <a:effectLst/>
                          <a:latin typeface="Cambria" pitchFamily="18" charset="0"/>
                        </a:rPr>
                        <a:t>). Hal tersebut selaras dengan data yang dirilis Departemen Pendidikan dan Kebudayaan (</a:t>
                      </a:r>
                      <a:r>
                        <a:rPr lang="en-US" sz="1600" b="0" baseline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2012 : 20</a:t>
                      </a:r>
                      <a:r>
                        <a:rPr lang="en-US" sz="1600" b="0" baseline="0" smtClean="0">
                          <a:effectLst/>
                          <a:latin typeface="Cambria" pitchFamily="18" charset="0"/>
                        </a:rPr>
                        <a:t>) menunjukkan bahwa rata-rata nilai UN siswa mencapai </a:t>
                      </a:r>
                      <a:r>
                        <a:rPr lang="en-US" sz="1600" b="1" baseline="0" smtClean="0">
                          <a:solidFill>
                            <a:srgbClr val="0000FF"/>
                          </a:solidFill>
                          <a:effectLst/>
                          <a:latin typeface="Cambria" pitchFamily="18" charset="0"/>
                        </a:rPr>
                        <a:t>X,X</a:t>
                      </a:r>
                      <a:r>
                        <a:rPr lang="en-US" sz="1600" b="0" baseline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masih jauh dari standar pemerintah </a:t>
                      </a:r>
                      <a:r>
                        <a:rPr lang="en-US" sz="1600" b="1" baseline="0" smtClean="0">
                          <a:solidFill>
                            <a:srgbClr val="0000FF"/>
                          </a:solidFill>
                          <a:effectLst/>
                          <a:latin typeface="Cambria" pitchFamily="18" charset="0"/>
                        </a:rPr>
                        <a:t>Y,Y</a:t>
                      </a:r>
                      <a:r>
                        <a:rPr lang="en-US" sz="1600" b="0" baseline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. Seperti terungkap pada tabel di bawah ini, rata-rata nilai UN siswa Kota Bandung berada di bawah rata-rata nasional.  Dan seterusnya…… </a:t>
                      </a:r>
                    </a:p>
                    <a:p>
                      <a:pPr algn="l"/>
                      <a:r>
                        <a:rPr lang="en-US" sz="1600" b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Keadaan tersebut tentu saja tidak bisa dibiarkan</a:t>
                      </a:r>
                      <a:r>
                        <a:rPr lang="en-US" sz="1600" b="0" baseline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karena akan berdampak pada kinerja pembelajaran siswa pada jenjang pendidikan selanjutnya. Perlu ada upaya nyata untuk memperbaiki keadaan tersebut.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Problem</a:t>
                      </a:r>
                      <a:r>
                        <a:rPr lang="en-US" b="1" baseline="0" dirty="0" smtClean="0">
                          <a:effectLst/>
                          <a:latin typeface="Cambria" pitchFamily="18" charset="0"/>
                        </a:rPr>
                        <a:t> setting</a:t>
                      </a:r>
                      <a:endParaRPr lang="en-US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effectLst/>
                          <a:latin typeface="Cambria" pitchFamily="18" charset="0"/>
                        </a:rPr>
                        <a:t>Pertanyaan mendasar yang perlu dikemukakan adalah mengapa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 hal tersebut bisa terjadi? Pemerintah telah </a:t>
                      </a:r>
                      <a:r>
                        <a:rPr lang="en-US" sz="1600" b="0" baseline="0" dirty="0" err="1" smtClean="0">
                          <a:effectLst/>
                          <a:latin typeface="Cambria" pitchFamily="18" charset="0"/>
                        </a:rPr>
                        <a:t>memberlakukan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n-US" sz="1600" b="0" baseline="0" dirty="0" err="1" smtClean="0">
                          <a:effectLst/>
                          <a:latin typeface="Cambria" pitchFamily="18" charset="0"/>
                        </a:rPr>
                        <a:t>kurikulum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 secara nasional untuk dijadikan </a:t>
                      </a:r>
                      <a:r>
                        <a:rPr lang="en-US" sz="1600" b="0" baseline="0" dirty="0" err="1" smtClean="0">
                          <a:effectLst/>
                          <a:latin typeface="Cambria" pitchFamily="18" charset="0"/>
                        </a:rPr>
                        <a:t>acuan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 dalam proses pembelajaran di seluruh sekolah. </a:t>
                      </a:r>
                      <a:endParaRPr lang="en-US" sz="1600" b="0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effectLst/>
                          <a:latin typeface="Cambria" pitchFamily="18" charset="0"/>
                        </a:rPr>
                        <a:t>Identifikasi</a:t>
                      </a:r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 masalah</a:t>
                      </a:r>
                      <a:endParaRPr lang="en-US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effectLst/>
                          <a:latin typeface="Cambria" pitchFamily="18" charset="0"/>
                        </a:rPr>
                        <a:t>Kinerja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 pembelajaran dipengaruhi oleh banyak faktor. </a:t>
                      </a:r>
                      <a:r>
                        <a:rPr lang="en-US" sz="1600" b="0" baseline="0" dirty="0" err="1" smtClean="0">
                          <a:effectLst/>
                          <a:latin typeface="Cambria" pitchFamily="18" charset="0"/>
                        </a:rPr>
                        <a:t>Abdisaha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 (</a:t>
                      </a:r>
                      <a:r>
                        <a:rPr lang="en-US" sz="1600" b="0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2008 : 15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) mengemukakan bahwa keberhasilan proses pembelajaran dipengaruhi oleh a, b, c, …, dan f. </a:t>
                      </a:r>
                      <a:r>
                        <a:rPr lang="en-US" sz="1600" b="0" baseline="0" dirty="0" err="1" smtClean="0">
                          <a:effectLst/>
                          <a:latin typeface="Cambria" pitchFamily="18" charset="0"/>
                        </a:rPr>
                        <a:t>Siapaitu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 (</a:t>
                      </a:r>
                      <a:r>
                        <a:rPr lang="en-US" sz="1600" b="0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2012 : 257</a:t>
                      </a:r>
                      <a:r>
                        <a:rPr lang="en-US" sz="1600" b="0" baseline="0" dirty="0" smtClean="0">
                          <a:effectLst/>
                          <a:latin typeface="Cambria" pitchFamily="18" charset="0"/>
                        </a:rPr>
                        <a:t>) menambahkan f dan g sebagai faktor yang juga mempengaruhi kinerja pembelajaran.  </a:t>
                      </a:r>
                      <a:endParaRPr lang="en-US" sz="1600" b="0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505200" y="1981200"/>
            <a:ext cx="7498080" cy="2514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4367" y="1981200"/>
            <a:ext cx="3200400" cy="2514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4367" y="1106904"/>
            <a:ext cx="3200400" cy="8742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494951" y="1122946"/>
            <a:ext cx="7557435" cy="8582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32388" y="4495800"/>
            <a:ext cx="3200400" cy="83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494951" y="4495800"/>
            <a:ext cx="7498080" cy="83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32388" y="5334000"/>
            <a:ext cx="3200400" cy="99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54306" y="5334000"/>
            <a:ext cx="7498080" cy="99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9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206654"/>
              </p:ext>
            </p:extLst>
          </p:nvPr>
        </p:nvGraphicFramePr>
        <p:xfrm>
          <a:off x="222249" y="685800"/>
          <a:ext cx="10843683" cy="594359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230714"/>
                <a:gridCol w="7612969"/>
              </a:tblGrid>
              <a:tr h="38430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Langkah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Contoh kasus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10931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effectLst/>
                          <a:latin typeface="Cambria" pitchFamily="18" charset="0"/>
                        </a:rPr>
                        <a:t>Identifikasi</a:t>
                      </a:r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 masalah</a:t>
                      </a:r>
                    </a:p>
                    <a:p>
                      <a:pPr algn="ctr"/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(</a:t>
                      </a:r>
                      <a:r>
                        <a:rPr lang="en-US" b="1" i="1" dirty="0" smtClean="0">
                          <a:effectLst/>
                          <a:latin typeface="Cambria" pitchFamily="18" charset="0"/>
                        </a:rPr>
                        <a:t>lanjutan</a:t>
                      </a:r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)</a:t>
                      </a:r>
                      <a:endParaRPr lang="en-US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Beberapa penelitian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6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Sieta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, 2011; </a:t>
                      </a:r>
                      <a:r>
                        <a:rPr lang="en-US" sz="16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Siitu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, 2012) menemukan adanya pengaruh yang signifikan dari faktor-faktor a, b, c, dan d terhadap peningkatan kinerja pembelajaran siswa. </a:t>
                      </a:r>
                    </a:p>
                    <a:p>
                      <a:pPr algn="l"/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Berdasarkan </a:t>
                      </a:r>
                      <a:r>
                        <a:rPr lang="en-US" sz="16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paparan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 tersebut, penulis tertarik untuk meneliti pengaruh a, b, c, dan d terhadap kinerja pembelajaran siswa.  Dalam skripsi ini penulis mencoba memasukkan motivasi belajar sebagai </a:t>
                      </a:r>
                      <a:r>
                        <a:rPr lang="en-US" sz="16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intervenning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 variables. </a:t>
                      </a:r>
                      <a:endParaRPr lang="en-US" sz="1600" b="0" kern="1200" dirty="0">
                        <a:solidFill>
                          <a:schemeClr val="dk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4836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/>
                          <a:latin typeface="Cambria" pitchFamily="18" charset="0"/>
                        </a:rPr>
                        <a:t>Rumusan</a:t>
                      </a:r>
                      <a:r>
                        <a:rPr lang="en-US" b="1" baseline="0" dirty="0" smtClean="0">
                          <a:effectLst/>
                          <a:latin typeface="Cambria" pitchFamily="18" charset="0"/>
                        </a:rPr>
                        <a:t> Masalah Penelitian</a:t>
                      </a:r>
                      <a:endParaRPr lang="en-US" b="1" dirty="0"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i="1" dirty="0" smtClean="0">
                          <a:solidFill>
                            <a:srgbClr val="FF0000"/>
                          </a:solidFill>
                          <a:effectLst/>
                          <a:latin typeface="Cambria" pitchFamily="18" charset="0"/>
                        </a:rPr>
                        <a:t>Misalnya a, b, c, dan d</a:t>
                      </a:r>
                      <a:r>
                        <a:rPr lang="en-US" sz="1600" b="0" i="1" baseline="0" dirty="0" smtClean="0">
                          <a:solidFill>
                            <a:srgbClr val="FF0000"/>
                          </a:solidFill>
                          <a:effectLst/>
                          <a:latin typeface="Cambria" pitchFamily="18" charset="0"/>
                        </a:rPr>
                        <a:t> yang dikemukakan di atas adalah kompetensi profesional, kompetensi pedagogik, kompetensi personal, dan kompetensi sosial guru.</a:t>
                      </a:r>
                    </a:p>
                    <a:p>
                      <a:pPr algn="l"/>
                      <a:endParaRPr lang="en-US" sz="1600" b="0" dirty="0" smtClean="0">
                        <a:effectLst/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Seperti yang dikemukakan para ahli dan hasil penelitian terdahulu kompetensi guru merupakan faktor yang berpengaruh terhadap kinerja pembelajaran siswa. Sesuai dengan PP Nomor 74/2008 dan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Permendiknas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Nomor 16/2007  kompetensi guru terdiri atas kompetensi profesional, kompetensi pedagogik, kompetensi pribadi,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dan kompetensi sosial. Dalam skripsi ini digunakan motivasi belajar sebagai variabel intervening karena penulis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berkeyakinan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, bahwa kompetensi guru berpengaruh langsung terhadap motivasi belajar siswa, dan motivasi belajar siswa berpengaruh langsung terhadap hasil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belajarnya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. Atas dasar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paparan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tersebut, masalah penelitian ini dapat dirumuskan sebagai berikut:</a:t>
                      </a:r>
                    </a:p>
                    <a:p>
                      <a:pPr marL="349250" indent="-349250" algn="l">
                        <a:buAutoNum type="alphaLcPeriod"/>
                        <a:tabLst>
                          <a:tab pos="349250" algn="l"/>
                        </a:tabLst>
                      </a:pP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Bagaimana gambaran kompetensi profesional, kompetensi pedagogik, kompetensi pribadi, dan kompetensi sosial guru di Kota Bandung;</a:t>
                      </a:r>
                    </a:p>
                    <a:p>
                      <a:pPr marL="349250" indent="-349250" algn="l">
                        <a:buAutoNum type="alphaLcPeriod"/>
                        <a:tabLst>
                          <a:tab pos="349250" algn="l"/>
                        </a:tabLst>
                      </a:pP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Bagaimana gambaran motivasi belajar siswa di Kota Bandung;</a:t>
                      </a:r>
                    </a:p>
                    <a:p>
                      <a:pPr marL="349250" indent="-349250" algn="l">
                        <a:buAutoNum type="alphaLcPeriod"/>
                        <a:tabLst>
                          <a:tab pos="349250" algn="l"/>
                        </a:tabLst>
                      </a:pP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Bagaimana gambaran hasil belajar siswa di Kota Bandung</a:t>
                      </a:r>
                    </a:p>
                    <a:p>
                      <a:pPr marL="349250" indent="-349250" algn="l">
                        <a:buAutoNum type="alphaLcPeriod"/>
                        <a:tabLst>
                          <a:tab pos="349250" algn="l"/>
                        </a:tabLst>
                      </a:pP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Bagaimana pengaruh kompetensi guru terhadap motivasi belajar siswa di Kota Bandung</a:t>
                      </a:r>
                    </a:p>
                    <a:p>
                      <a:pPr marL="349250" indent="-349250" algn="l">
                        <a:buAutoNum type="alphaLcPeriod"/>
                        <a:tabLst>
                          <a:tab pos="349250" algn="l"/>
                        </a:tabLst>
                      </a:pP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Bagaimana pengaruh motivasi belajar terhadap prestasi belajar siswa di Kota Bandung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430000" cy="533400"/>
          </a:xfrm>
        </p:spPr>
        <p:txBody>
          <a:bodyPr/>
          <a:lstStyle/>
          <a:p>
            <a:pPr marL="1603375" algn="l"/>
            <a:r>
              <a:rPr lang="en-US" dirty="0" smtClean="0"/>
              <a:t>Contoh kasus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90500" y="0"/>
            <a:ext cx="1143000" cy="533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2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367" y="1106904"/>
            <a:ext cx="3200400" cy="14838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494951" y="1122946"/>
            <a:ext cx="7557435" cy="14678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90500" y="2590800"/>
            <a:ext cx="3200400" cy="39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31046" y="2590800"/>
            <a:ext cx="7557435" cy="39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9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720850" algn="l"/>
              </a:tabLst>
            </a:pPr>
            <a:r>
              <a:rPr lang="en-US" dirty="0" smtClean="0"/>
              <a:t>Maksud dan Tujuan 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63" y="838200"/>
            <a:ext cx="10763250" cy="1676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id-ID" sz="2000" i="1" dirty="0">
                <a:solidFill>
                  <a:srgbClr val="FF0000"/>
                </a:solidFill>
                <a:latin typeface="Cambria" pitchFamily="18" charset="0"/>
              </a:rPr>
              <a:t>Maksud penelitian menjelaskan secara garis besar kegiatan apa yang akan dilakukan dalam kerangka solusi atas masalah yang ditetapkan. </a:t>
            </a:r>
            <a:endParaRPr lang="en-US" sz="2000" i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id-ID" sz="2000" i="1" dirty="0" smtClean="0">
                <a:solidFill>
                  <a:srgbClr val="FF0000"/>
                </a:solidFill>
                <a:latin typeface="Cambria" pitchFamily="18" charset="0"/>
              </a:rPr>
              <a:t>Tujuan </a:t>
            </a:r>
            <a:r>
              <a:rPr lang="id-ID" sz="2000" i="1" dirty="0">
                <a:solidFill>
                  <a:srgbClr val="FF0000"/>
                </a:solidFill>
                <a:latin typeface="Cambria" pitchFamily="18" charset="0"/>
              </a:rPr>
              <a:t>penelitian adalah untuk menjawab masalah penelitian yang diajukakn dalam rumusan masalah</a:t>
            </a:r>
            <a:endParaRPr lang="en-US" sz="2000" i="1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000" dirty="0">
              <a:latin typeface="Cambria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90500" y="0"/>
            <a:ext cx="1143000" cy="533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3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18574" y="3048000"/>
            <a:ext cx="10763250" cy="3657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2400" dirty="0">
                <a:latin typeface="Cambria" pitchFamily="18" charset="0"/>
              </a:rPr>
              <a:t>Penelitian ini dimaksudkan untuk menganalisis secara mendalam mengenai </a:t>
            </a:r>
            <a:r>
              <a:rPr lang="en-US" sz="2400" dirty="0">
                <a:latin typeface="Cambria" pitchFamily="18" charset="0"/>
              </a:rPr>
              <a:t>prestasi belajar siswa, </a:t>
            </a:r>
            <a:r>
              <a:rPr lang="id-ID" sz="2400" dirty="0">
                <a:latin typeface="Cambria" pitchFamily="18" charset="0"/>
              </a:rPr>
              <a:t>penelitian juga dimaksudkan untuk mengumpulkan data mengenai faktor-faktor yang akan mempengaruhi </a:t>
            </a:r>
            <a:r>
              <a:rPr lang="en-US" sz="2400" dirty="0">
                <a:latin typeface="Cambria" pitchFamily="18" charset="0"/>
              </a:rPr>
              <a:t>prestasi belajar siswa</a:t>
            </a:r>
            <a:r>
              <a:rPr lang="id-ID" sz="2400" dirty="0">
                <a:latin typeface="Cambria" pitchFamily="18" charset="0"/>
              </a:rPr>
              <a:t> meliputi ...</a:t>
            </a:r>
            <a:endParaRPr lang="en-US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Cambria" pitchFamily="18" charset="0"/>
              </a:rPr>
              <a:t>Adapun tujuan dari penelitian ini adalah</a:t>
            </a:r>
            <a:endParaRPr lang="en-US" sz="2400" dirty="0">
              <a:latin typeface="Cambria" pitchFamily="18" charset="0"/>
            </a:endParaRPr>
          </a:p>
          <a:p>
            <a:r>
              <a:rPr lang="id-ID" sz="2400" dirty="0">
                <a:latin typeface="Cambria" pitchFamily="18" charset="0"/>
              </a:rPr>
              <a:t>(1) </a:t>
            </a:r>
            <a:r>
              <a:rPr lang="en-US" sz="2400" dirty="0">
                <a:latin typeface="Cambria" pitchFamily="18" charset="0"/>
              </a:rPr>
              <a:t>	</a:t>
            </a:r>
            <a:r>
              <a:rPr lang="id-ID" sz="2400" dirty="0">
                <a:latin typeface="Cambria" pitchFamily="18" charset="0"/>
              </a:rPr>
              <a:t>Untuk mempelajari pengaruh </a:t>
            </a:r>
            <a:r>
              <a:rPr lang="en-US" sz="2400" dirty="0">
                <a:latin typeface="Cambria" pitchFamily="18" charset="0"/>
              </a:rPr>
              <a:t>kompetensi guru</a:t>
            </a:r>
            <a:r>
              <a:rPr lang="id-ID" sz="2400" dirty="0">
                <a:latin typeface="Cambria" pitchFamily="18" charset="0"/>
              </a:rPr>
              <a:t> terhadap </a:t>
            </a:r>
            <a:r>
              <a:rPr lang="en-US" sz="2400" dirty="0">
                <a:latin typeface="Cambria" pitchFamily="18" charset="0"/>
              </a:rPr>
              <a:t>prestasi belajar siswa dalam …</a:t>
            </a:r>
          </a:p>
          <a:p>
            <a:r>
              <a:rPr lang="id-ID" sz="2400" dirty="0">
                <a:latin typeface="Cambria" pitchFamily="18" charset="0"/>
              </a:rPr>
              <a:t>(2) </a:t>
            </a:r>
            <a:r>
              <a:rPr lang="en-US" sz="2400" dirty="0">
                <a:latin typeface="Cambria" pitchFamily="18" charset="0"/>
              </a:rPr>
              <a:t>	</a:t>
            </a:r>
            <a:r>
              <a:rPr lang="id-ID" sz="2400" dirty="0">
                <a:latin typeface="Cambria" pitchFamily="18" charset="0"/>
              </a:rPr>
              <a:t>Untuk .......</a:t>
            </a:r>
            <a:endParaRPr lang="en-US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>
              <a:latin typeface="Cambria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267200" y="2514600"/>
            <a:ext cx="2209800" cy="685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9123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720850" algn="l"/>
              </a:tabLst>
            </a:pPr>
            <a:r>
              <a:rPr lang="en-US" dirty="0" smtClean="0"/>
              <a:t>Kegunaan 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63" y="838200"/>
            <a:ext cx="10763250" cy="1676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id-ID" sz="2000" dirty="0">
                <a:latin typeface="Cambria" pitchFamily="18" charset="0"/>
              </a:rPr>
              <a:t>Peneliti mengungkapkan dua manfaat dari hasil penelitian, yaitu teoretis (akademik) dan empiris (praktis)</a:t>
            </a:r>
            <a:endParaRPr lang="en-US" sz="2000" dirty="0">
              <a:latin typeface="Cambria" pitchFamily="18" charset="0"/>
            </a:endParaRPr>
          </a:p>
          <a:p>
            <a:r>
              <a:rPr lang="id-ID" sz="2000" dirty="0">
                <a:latin typeface="Cambria" pitchFamily="18" charset="0"/>
              </a:rPr>
              <a:t>Manfaat teoretis adalah kontribusi dari hasil penelitian terhadap teori / paradigma yang melandasi penelitian tersebut. Manfaat yang mungkin dip</a:t>
            </a:r>
            <a:r>
              <a:rPr lang="en-US" sz="2000" dirty="0">
                <a:latin typeface="Cambria" pitchFamily="18" charset="0"/>
              </a:rPr>
              <a:t>e</a:t>
            </a:r>
            <a:r>
              <a:rPr lang="id-ID" sz="2000" dirty="0">
                <a:latin typeface="Cambria" pitchFamily="18" charset="0"/>
              </a:rPr>
              <a:t>roleh adalah memperkuat, mengoreksi, atau menolak / meruntuhkan teori / paradigma yang ada.</a:t>
            </a:r>
            <a:endParaRPr lang="en-US" sz="2000" dirty="0">
              <a:latin typeface="Cambria" pitchFamily="18" charset="0"/>
            </a:endParaRPr>
          </a:p>
          <a:p>
            <a:r>
              <a:rPr lang="id-ID" sz="2000" dirty="0">
                <a:latin typeface="Cambria" pitchFamily="18" charset="0"/>
              </a:rPr>
              <a:t>Manfaat empiris (praktis) adalah kontribusi dari hasil penelitian terhadap pemecahan masalah pada obyek yang diteliti.</a:t>
            </a:r>
            <a:endParaRPr lang="en-US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000" dirty="0">
              <a:latin typeface="Cambria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90500" y="0"/>
            <a:ext cx="1143000" cy="533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4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18574" y="3048000"/>
            <a:ext cx="10763250" cy="3657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 Rounded MT Bol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Cambria" pitchFamily="18" charset="0"/>
              </a:rPr>
              <a:t>Diharapkan temuan penelitian ini memberikan sumbangan pemikiran dalam pengembangan konsep-konsep dan teori pembelajaran, khususnya terkait dengan faktor-faktor yang mempengaruhi kinerja pembelajaran, baik faktor internal maupun eksternal</a:t>
            </a:r>
            <a:endParaRPr lang="en-US" sz="2400" dirty="0">
              <a:latin typeface="Cambria" pitchFamily="18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Cambria" pitchFamily="18" charset="0"/>
              </a:rPr>
              <a:t>Bagi guru hasil penelitian ini dapat untuk meningkatkan kinerja pembelajaran, terutama meningkatkan kompetensi dirinya sebagai salah satu faktor yang mempengaruhi motivasi belajar dan hasil belajar siswa.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Cambria" pitchFamily="18" charset="0"/>
              </a:rPr>
              <a:t>Dst. </a:t>
            </a:r>
            <a:endParaRPr lang="en-US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>
              <a:latin typeface="Cambria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267200" y="2514600"/>
            <a:ext cx="2209800" cy="685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057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798</Words>
  <Application>Microsoft Office PowerPoint</Application>
  <PresentationFormat>Custom</PresentationFormat>
  <Paragraphs>62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Metode Penelitian</vt:lpstr>
      <vt:lpstr>Bagaimana merumuskan masalah penelitian</vt:lpstr>
      <vt:lpstr>Contoh kasus </vt:lpstr>
      <vt:lpstr>Contoh kasus </vt:lpstr>
      <vt:lpstr>Maksud dan Tujuan Penelitian</vt:lpstr>
      <vt:lpstr>Kegunaan Penelitian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Perumusan Masalah</dc:title>
  <dc:creator>Ketua Prodi</dc:creator>
  <cp:lastModifiedBy>Ketua Prodi</cp:lastModifiedBy>
  <cp:revision>2</cp:revision>
  <dcterms:created xsi:type="dcterms:W3CDTF">2013-02-17T23:12:19Z</dcterms:created>
  <dcterms:modified xsi:type="dcterms:W3CDTF">2013-02-18T04:07:08Z</dcterms:modified>
</cp:coreProperties>
</file>