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</p:sldIdLst>
  <p:sldSz cx="10801350" cy="7200900"/>
  <p:notesSz cx="6858000" cy="9144000"/>
  <p:defaultTextStyle>
    <a:defPPr>
      <a:defRPr lang="id-ID"/>
    </a:defPPr>
    <a:lvl1pPr marL="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2" y="-96"/>
      </p:cViewPr>
      <p:guideLst>
        <p:guide orient="horz" pos="2268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692211" y="377893"/>
            <a:ext cx="8749094" cy="1545793"/>
          </a:xfrm>
        </p:spPr>
        <p:txBody>
          <a:bodyPr anchor="b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>
              <a:defRPr sz="5000" b="1" cap="none" spc="56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692211" y="1942567"/>
            <a:ext cx="8749094" cy="1840230"/>
          </a:xfrm>
        </p:spPr>
        <p:txBody>
          <a:bodyPr tIns="0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30861" indent="0" algn="l">
              <a:buNone/>
              <a:defRPr sz="3200" b="1" cap="none" spc="0">
                <a:ln/>
                <a:solidFill>
                  <a:schemeClr val="tx1"/>
                </a:solidFill>
                <a:effectLst/>
                <a:latin typeface="Arial Rounded MT Bold" pitchFamily="34" charset="0"/>
              </a:defRPr>
            </a:lvl1pPr>
            <a:lvl2pPr marL="514350" indent="0" algn="ctr">
              <a:buNone/>
            </a:lvl2pPr>
            <a:lvl3pPr marL="1028700" indent="0" algn="ctr">
              <a:buNone/>
            </a:lvl3pPr>
            <a:lvl4pPr marL="1543050" indent="0" algn="ctr">
              <a:buNone/>
            </a:lvl4pPr>
            <a:lvl5pPr marL="2057400" indent="0" algn="ctr">
              <a:buNone/>
            </a:lvl5pPr>
            <a:lvl6pPr marL="2571750" indent="0" algn="ctr">
              <a:buNone/>
            </a:lvl6pPr>
            <a:lvl7pPr marL="3086100" indent="0" algn="ctr">
              <a:buNone/>
            </a:lvl7pPr>
            <a:lvl8pPr marL="3600450" indent="0" algn="ctr">
              <a:buNone/>
            </a:lvl8pPr>
            <a:lvl9pPr marL="41148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  <p:sp>
        <p:nvSpPr>
          <p:cNvPr id="9" name="Oval 8"/>
          <p:cNvSpPr/>
          <p:nvPr/>
        </p:nvSpPr>
        <p:spPr>
          <a:xfrm>
            <a:off x="1366914" y="1412267"/>
            <a:ext cx="75609" cy="672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" y="29249"/>
            <a:ext cx="10795433" cy="62247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 sz="3600" b="1" cap="none" spc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08" y="1256590"/>
            <a:ext cx="10255811" cy="5304230"/>
          </a:xfrm>
        </p:spPr>
        <p:txBody>
          <a:bodyPr/>
          <a:lstStyle>
            <a:lvl1pPr>
              <a:defRPr>
                <a:latin typeface="Arial Rounded MT Bold" pitchFamily="34" charset="0"/>
              </a:defRPr>
            </a:lvl1pPr>
            <a:lvl2pPr>
              <a:defRPr>
                <a:latin typeface="Arial Rounded MT Bold" pitchFamily="34" charset="0"/>
              </a:defRPr>
            </a:lvl2pPr>
            <a:lvl3pPr>
              <a:defRPr>
                <a:latin typeface="Arial Rounded MT Bold" pitchFamily="34" charset="0"/>
              </a:defRPr>
            </a:lvl3pPr>
            <a:lvl4pPr>
              <a:defRPr>
                <a:latin typeface="Arial Rounded MT Bold" pitchFamily="34" charset="0"/>
              </a:defRPr>
            </a:lvl4pPr>
            <a:lvl5pPr>
              <a:defRPr>
                <a:latin typeface="Arial Rounded MT Bold" pitchFamily="34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6664" y="-57"/>
            <a:ext cx="8101013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5726" y="2730341"/>
            <a:ext cx="7560945" cy="2400300"/>
          </a:xfrm>
        </p:spPr>
        <p:txBody>
          <a:bodyPr anchor="t"/>
          <a:lstStyle>
            <a:lvl1pPr algn="l">
              <a:lnSpc>
                <a:spcPts val="5063"/>
              </a:lnSpc>
              <a:buNone/>
              <a:defRPr sz="45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5726" y="1120140"/>
            <a:ext cx="7560945" cy="1585198"/>
          </a:xfrm>
        </p:spPr>
        <p:txBody>
          <a:bodyPr anchor="b"/>
          <a:lstStyle>
            <a:lvl1pPr marL="20574" indent="0">
              <a:lnSpc>
                <a:spcPts val="2588"/>
              </a:lnSpc>
              <a:spcBef>
                <a:spcPts val="0"/>
              </a:spcBef>
              <a:buNone/>
              <a:defRPr sz="23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 bwMode="invGray">
          <a:xfrm>
            <a:off x="2700338" y="0"/>
            <a:ext cx="90011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566054" y="2955389"/>
            <a:ext cx="248431" cy="220828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844526" y="2883164"/>
            <a:ext cx="75609" cy="672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812" y="288036"/>
            <a:ext cx="8857107" cy="120015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5812" y="1600200"/>
            <a:ext cx="4320540" cy="4896612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2379" y="1600200"/>
            <a:ext cx="4320540" cy="4896612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8" y="5418353"/>
            <a:ext cx="9721215" cy="1200150"/>
          </a:xfrm>
        </p:spPr>
        <p:txBody>
          <a:bodyPr anchor="ctr"/>
          <a:lstStyle>
            <a:lvl1pPr algn="ctr">
              <a:defRPr sz="51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344692"/>
            <a:ext cx="4752594" cy="67208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2009" indent="0" algn="l">
              <a:lnSpc>
                <a:spcPct val="100000"/>
              </a:lnSpc>
              <a:spcBef>
                <a:spcPts val="113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08689" y="344692"/>
            <a:ext cx="4752594" cy="67208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2009" indent="0" algn="l">
              <a:lnSpc>
                <a:spcPct val="100000"/>
              </a:lnSpc>
              <a:spcBef>
                <a:spcPts val="113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40068" y="1017803"/>
            <a:ext cx="4752594" cy="43205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42341" indent="-308610">
              <a:lnSpc>
                <a:spcPct val="100000"/>
              </a:lnSpc>
              <a:spcBef>
                <a:spcPts val="788"/>
              </a:spcBef>
              <a:defRPr sz="2700"/>
            </a:lvl1pPr>
            <a:lvl2pPr>
              <a:lnSpc>
                <a:spcPct val="100000"/>
              </a:lnSpc>
              <a:spcBef>
                <a:spcPts val="788"/>
              </a:spcBef>
              <a:defRPr sz="2300"/>
            </a:lvl2pPr>
            <a:lvl3pPr>
              <a:lnSpc>
                <a:spcPct val="100000"/>
              </a:lnSpc>
              <a:spcBef>
                <a:spcPts val="788"/>
              </a:spcBef>
              <a:defRPr sz="2000"/>
            </a:lvl3pPr>
            <a:lvl4pPr>
              <a:lnSpc>
                <a:spcPct val="100000"/>
              </a:lnSpc>
              <a:spcBef>
                <a:spcPts val="788"/>
              </a:spcBef>
              <a:defRPr sz="1800"/>
            </a:lvl4pPr>
            <a:lvl5pPr>
              <a:lnSpc>
                <a:spcPct val="100000"/>
              </a:lnSpc>
              <a:spcBef>
                <a:spcPts val="788"/>
              </a:spcBef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8689" y="1017803"/>
            <a:ext cx="4752594" cy="43205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42341" indent="-308610">
              <a:lnSpc>
                <a:spcPct val="100000"/>
              </a:lnSpc>
              <a:spcBef>
                <a:spcPts val="788"/>
              </a:spcBef>
              <a:defRPr sz="2700"/>
            </a:lvl1pPr>
            <a:lvl2pPr>
              <a:lnSpc>
                <a:spcPct val="100000"/>
              </a:lnSpc>
              <a:spcBef>
                <a:spcPts val="788"/>
              </a:spcBef>
              <a:defRPr sz="2300"/>
            </a:lvl2pPr>
            <a:lvl3pPr>
              <a:lnSpc>
                <a:spcPct val="100000"/>
              </a:lnSpc>
              <a:spcBef>
                <a:spcPts val="788"/>
              </a:spcBef>
              <a:defRPr sz="2000"/>
            </a:lvl3pPr>
            <a:lvl4pPr>
              <a:lnSpc>
                <a:spcPct val="100000"/>
              </a:lnSpc>
              <a:spcBef>
                <a:spcPts val="788"/>
              </a:spcBef>
              <a:defRPr sz="1800"/>
            </a:lvl4pPr>
            <a:lvl5pPr>
              <a:lnSpc>
                <a:spcPct val="100000"/>
              </a:lnSpc>
              <a:spcBef>
                <a:spcPts val="788"/>
              </a:spcBef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812" y="288036"/>
            <a:ext cx="8857107" cy="120015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98950" y="0"/>
            <a:ext cx="9602400" cy="72009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  <p:sp>
        <p:nvSpPr>
          <p:cNvPr id="6" name="Rectangle 5"/>
          <p:cNvSpPr/>
          <p:nvPr/>
        </p:nvSpPr>
        <p:spPr bwMode="invGray">
          <a:xfrm>
            <a:off x="1198950" y="-57"/>
            <a:ext cx="86411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7" y="227617"/>
            <a:ext cx="4500563" cy="1220153"/>
          </a:xfrm>
          <a:ln>
            <a:noFill/>
          </a:ln>
        </p:spPr>
        <p:txBody>
          <a:bodyPr anchor="b"/>
          <a:lstStyle>
            <a:lvl1pPr algn="l">
              <a:lnSpc>
                <a:spcPts val="2250"/>
              </a:lnSpc>
              <a:buNone/>
              <a:defRPr sz="25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40067" y="1477312"/>
            <a:ext cx="4500563" cy="733425"/>
          </a:xfrm>
        </p:spPr>
        <p:txBody>
          <a:bodyPr/>
          <a:lstStyle>
            <a:lvl1pPr marL="51435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>
              <a:buNone/>
              <a:defRPr sz="14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40067" y="2240281"/>
            <a:ext cx="9631204" cy="4192191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896" y="1120140"/>
            <a:ext cx="3240405" cy="2080260"/>
          </a:xfrm>
        </p:spPr>
        <p:txBody>
          <a:bodyPr anchor="b">
            <a:noAutofit/>
          </a:bodyPr>
          <a:lstStyle>
            <a:lvl1pPr algn="l">
              <a:buNone/>
              <a:defRPr sz="24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900113" y="1120140"/>
            <a:ext cx="5400675" cy="48006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02870" tIns="308610" rIns="102870" bIns="51435" rtlCol="0" anchor="t">
            <a:normAutofit/>
          </a:bodyPr>
          <a:lstStyle>
            <a:extLst/>
          </a:lstStyle>
          <a:p>
            <a:pPr marL="0" indent="-318897" algn="l" rtl="0" eaLnBrk="1" latinLnBrk="0" hangingPunct="1">
              <a:lnSpc>
                <a:spcPts val="3375"/>
              </a:lnSpc>
              <a:spcBef>
                <a:spcPts val="675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6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124" y="1200153"/>
            <a:ext cx="5220653" cy="369025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02870" tIns="308610" anchor="t"/>
          <a:lstStyle>
            <a:lvl1pPr marL="0" indent="0" algn="l" eaLnBrk="1" latinLnBrk="0" hangingPunct="1">
              <a:buNone/>
              <a:defRPr sz="36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468632" y="1002058"/>
            <a:ext cx="810101" cy="214526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910582" y="983625"/>
            <a:ext cx="766896" cy="214526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124" y="5040630"/>
            <a:ext cx="5220653" cy="800100"/>
          </a:xfrm>
        </p:spPr>
        <p:txBody>
          <a:bodyPr anchor="ctr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600">
                <a:solidFill>
                  <a:srgbClr val="777777"/>
                </a:solidFill>
              </a:defRPr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01013" y="288372"/>
            <a:ext cx="2160270" cy="614410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50169" y="288373"/>
            <a:ext cx="6570821" cy="61441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963813" y="-856717"/>
            <a:ext cx="1935935" cy="1720831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99415" y="22157"/>
            <a:ext cx="2010713" cy="178730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16029" y="1107831"/>
            <a:ext cx="1329753" cy="1157755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196457" y="-57"/>
            <a:ext cx="9604894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695812" y="288370"/>
            <a:ext cx="8857107" cy="1200150"/>
          </a:xfrm>
          <a:prstGeom prst="rect">
            <a:avLst/>
          </a:prstGeom>
        </p:spPr>
        <p:txBody>
          <a:bodyPr lIns="102870" tIns="51435" rIns="102870" bIns="51435"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695812" y="1520190"/>
            <a:ext cx="8857107" cy="5040630"/>
          </a:xfrm>
          <a:prstGeom prst="rect">
            <a:avLst/>
          </a:prstGeom>
        </p:spPr>
        <p:txBody>
          <a:bodyPr lIns="102870" tIns="51435" rIns="102870" bIns="51435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230529" y="6620827"/>
            <a:ext cx="2520315" cy="500063"/>
          </a:xfrm>
          <a:prstGeom prst="rect">
            <a:avLst/>
          </a:prstGeom>
        </p:spPr>
        <p:txBody>
          <a:bodyPr lIns="102870" tIns="51435" rIns="102870" bIns="51435" anchor="b"/>
          <a:lstStyle>
            <a:lvl1pPr algn="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CDCFAE1-2B9D-42A3-A8B4-40B052E66BAA}" type="datetimeFigureOut">
              <a:rPr lang="id-ID" smtClean="0"/>
              <a:t>07/02/2013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6750844" y="6620827"/>
            <a:ext cx="3420428" cy="500063"/>
          </a:xfrm>
          <a:prstGeom prst="rect">
            <a:avLst/>
          </a:prstGeom>
        </p:spPr>
        <p:txBody>
          <a:bodyPr lIns="102870" tIns="51435" rIns="102870" bIns="51435" anchor="b"/>
          <a:lstStyle>
            <a:lvl1pPr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0174871" y="6620827"/>
            <a:ext cx="540068" cy="500063"/>
          </a:xfrm>
          <a:prstGeom prst="rect">
            <a:avLst/>
          </a:prstGeom>
        </p:spPr>
        <p:txBody>
          <a:bodyPr lIns="102870" tIns="51435" rIns="102870" bIns="51435" anchor="b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5285E40-E4B8-4928-B834-541A456ADA5D}" type="slidenum">
              <a:rPr lang="id-ID" smtClean="0"/>
              <a:t>‹#›</a:t>
            </a:fld>
            <a:endParaRPr lang="id-ID"/>
          </a:p>
        </p:txBody>
      </p:sp>
      <p:sp>
        <p:nvSpPr>
          <p:cNvPr id="15" name="Rectangle 14"/>
          <p:cNvSpPr/>
          <p:nvPr/>
        </p:nvSpPr>
        <p:spPr bwMode="invGray">
          <a:xfrm>
            <a:off x="1198950" y="-57"/>
            <a:ext cx="86411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2870" tIns="51435" rIns="102870" bIns="5143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8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18897" algn="l" rtl="0" eaLnBrk="1" latinLnBrk="0" hangingPunct="1">
        <a:lnSpc>
          <a:spcPct val="100000"/>
        </a:lnSpc>
        <a:spcBef>
          <a:spcPts val="675"/>
        </a:spcBef>
        <a:buClr>
          <a:schemeClr val="accent1"/>
        </a:buClr>
        <a:buSzPct val="80000"/>
        <a:buFont typeface="Wingdings 2"/>
        <a:buChar char="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67462" algn="l" rtl="0" eaLnBrk="1" latinLnBrk="0" hangingPunct="1">
        <a:lnSpc>
          <a:spcPct val="100000"/>
        </a:lnSpc>
        <a:spcBef>
          <a:spcPts val="619"/>
        </a:spcBef>
        <a:buClr>
          <a:schemeClr val="accent1"/>
        </a:buClr>
        <a:buFont typeface="Verdana"/>
        <a:buChar char="◦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97839" indent="-257175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195453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0754" indent="-20574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20574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1933956" indent="-20574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indent="-20574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2396871" indent="-20574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92211" y="377893"/>
            <a:ext cx="8749094" cy="2012823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AKUNTANSI MANAJEMEN </a:t>
            </a:r>
            <a:br>
              <a:rPr lang="id-ID" dirty="0" smtClean="0"/>
            </a:br>
            <a:r>
              <a:rPr lang="id-ID" dirty="0" smtClean="0"/>
              <a:t>(</a:t>
            </a:r>
            <a:r>
              <a:rPr lang="id-ID" dirty="0" smtClean="0">
                <a:solidFill>
                  <a:srgbClr val="FF0000"/>
                </a:solidFill>
              </a:rPr>
              <a:t>PA513</a:t>
            </a:r>
            <a:r>
              <a:rPr lang="id-ID" dirty="0" smtClean="0"/>
              <a:t>)</a:t>
            </a:r>
            <a:endParaRPr lang="id-ID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43118" y="4129709"/>
            <a:ext cx="8749094" cy="1840230"/>
          </a:xfrm>
        </p:spPr>
        <p:txBody>
          <a:bodyPr/>
          <a:lstStyle/>
          <a:p>
            <a:r>
              <a:rPr lang="id-ID" dirty="0" smtClean="0"/>
              <a:t>Pendidikan Akuntansi</a:t>
            </a:r>
          </a:p>
          <a:p>
            <a:r>
              <a:rPr lang="id-ID" dirty="0" smtClean="0"/>
              <a:t>3 sks Semester 6</a:t>
            </a:r>
          </a:p>
          <a:p>
            <a:r>
              <a:rPr lang="id-ID" dirty="0" smtClean="0"/>
              <a:t>Prasyarat : PA404 &amp; PA405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1473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MATERI POKOK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Peran dan Kedudukan Akuntansi Manajemen</a:t>
            </a:r>
          </a:p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Konsep dan Klasifikasi Biaya</a:t>
            </a:r>
          </a:p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Analisis Biaya – Volume – Laba </a:t>
            </a:r>
          </a:p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Biaya Relevan, Ketidakpastian, dan Analisis Risiko</a:t>
            </a:r>
          </a:p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Analisis Biaya Kualitas</a:t>
            </a:r>
          </a:p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Akuntansi Pertanggungjawaban</a:t>
            </a:r>
          </a:p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Indikator dan Pengukuran Kinerja</a:t>
            </a:r>
          </a:p>
          <a:p>
            <a:pPr marL="914400" indent="-823318">
              <a:buFont typeface="+mj-lt"/>
              <a:buAutoNum type="romanUcPeriod"/>
            </a:pPr>
            <a:r>
              <a:rPr lang="id-ID" dirty="0" smtClean="0"/>
              <a:t>Balanced Scorecard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3942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LINGKUNGAN ORGANISASI</a:t>
            </a:r>
            <a:endParaRPr lang="id-ID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205825"/>
            <a:ext cx="207814" cy="41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2870" tIns="51435" rIns="102870" bIns="51435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205825"/>
            <a:ext cx="207814" cy="41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2870" tIns="51435" rIns="102870" bIns="51435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42873"/>
              </p:ext>
            </p:extLst>
          </p:nvPr>
        </p:nvGraphicFramePr>
        <p:xfrm>
          <a:off x="382167" y="1160911"/>
          <a:ext cx="9951956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Visio" r:id="rId3" imgW="6231676" imgH="6203274" progId="Visio.Drawing.11">
                  <p:embed/>
                </p:oleObj>
              </mc:Choice>
              <mc:Fallback>
                <p:oleObj name="Visio" r:id="rId3" imgW="6231676" imgH="620327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167" y="1160911"/>
                        <a:ext cx="9951956" cy="5000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612629" y="738582"/>
            <a:ext cx="7576093" cy="411651"/>
          </a:xfrm>
          <a:prstGeom prst="rect">
            <a:avLst/>
          </a:prstGeom>
        </p:spPr>
        <p:txBody>
          <a:bodyPr wrap="square" lIns="102870" tIns="51435" rIns="102870" bIns="51435">
            <a:spAutoFit/>
          </a:bodyPr>
          <a:lstStyle/>
          <a:p>
            <a:pPr algn="ctr"/>
            <a:r>
              <a:rPr lang="en-US" i="1" dirty="0" smtClean="0"/>
              <a:t>Organisasi </a:t>
            </a:r>
            <a:r>
              <a:rPr lang="en-US" i="1" dirty="0"/>
              <a:t>Sebagai Sistem Kontribusi - Penghargaan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683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PROSES BISNIS</a:t>
            </a:r>
            <a:endParaRPr lang="id-ID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205825"/>
            <a:ext cx="207814" cy="41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2870" tIns="51435" rIns="102870" bIns="51435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643525"/>
              </p:ext>
            </p:extLst>
          </p:nvPr>
        </p:nvGraphicFramePr>
        <p:xfrm>
          <a:off x="638385" y="1559023"/>
          <a:ext cx="9355500" cy="2299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Visio" r:id="rId3" imgW="6962118" imgH="1927428" progId="Visio.Drawing.11">
                  <p:embed/>
                </p:oleObj>
              </mc:Choice>
              <mc:Fallback>
                <p:oleObj name="Visio" r:id="rId3" imgW="6962118" imgH="1927428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85" y="1559023"/>
                        <a:ext cx="9355500" cy="22994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Elbow Connector 7"/>
          <p:cNvCxnSpPr>
            <a:stCxn id="6" idx="3"/>
            <a:endCxn id="6" idx="1"/>
          </p:cNvCxnSpPr>
          <p:nvPr/>
        </p:nvCxnSpPr>
        <p:spPr>
          <a:xfrm flipH="1">
            <a:off x="638385" y="2708770"/>
            <a:ext cx="9355500" cy="13335"/>
          </a:xfrm>
          <a:prstGeom prst="bentConnector5">
            <a:avLst>
              <a:gd name="adj1" fmla="val -2886"/>
              <a:gd name="adj2" fmla="val 12022024"/>
              <a:gd name="adj3" fmla="val 10288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597621" y="3975705"/>
            <a:ext cx="1510991" cy="411651"/>
          </a:xfrm>
          <a:prstGeom prst="rect">
            <a:avLst/>
          </a:prstGeom>
          <a:noFill/>
        </p:spPr>
        <p:txBody>
          <a:bodyPr wrap="none" lIns="102870" tIns="51435" rIns="102870" bIns="51435" rtlCol="0">
            <a:spAutoFit/>
          </a:bodyPr>
          <a:lstStyle/>
          <a:p>
            <a:r>
              <a:rPr lang="id-ID" dirty="0" smtClean="0"/>
              <a:t>Umpan Balik</a:t>
            </a:r>
            <a:endParaRPr lang="id-ID" dirty="0"/>
          </a:p>
        </p:txBody>
      </p:sp>
      <p:sp>
        <p:nvSpPr>
          <p:cNvPr id="17" name="Rectangle 16"/>
          <p:cNvSpPr/>
          <p:nvPr/>
        </p:nvSpPr>
        <p:spPr>
          <a:xfrm>
            <a:off x="2701216" y="755376"/>
            <a:ext cx="5400675" cy="411651"/>
          </a:xfrm>
          <a:prstGeom prst="rect">
            <a:avLst/>
          </a:prstGeom>
        </p:spPr>
        <p:txBody>
          <a:bodyPr lIns="102870" tIns="51435" rIns="102870" bIns="51435">
            <a:spAutoFit/>
          </a:bodyPr>
          <a:lstStyle/>
          <a:p>
            <a:pPr algn="ctr"/>
            <a:r>
              <a:rPr lang="sv-SE" i="1" dirty="0" smtClean="0"/>
              <a:t>Rangkaian </a:t>
            </a:r>
            <a:r>
              <a:rPr lang="sv-SE" i="1" dirty="0"/>
              <a:t>Fungsi Bisnis Sebagai Rantai Nilai</a:t>
            </a:r>
            <a:endParaRPr lang="id-ID" dirty="0"/>
          </a:p>
        </p:txBody>
      </p:sp>
      <p:cxnSp>
        <p:nvCxnSpPr>
          <p:cNvPr id="19" name="Straight Arrow Connector 18"/>
          <p:cNvCxnSpPr>
            <a:stCxn id="16" idx="0"/>
          </p:cNvCxnSpPr>
          <p:nvPr/>
        </p:nvCxnSpPr>
        <p:spPr>
          <a:xfrm flipV="1">
            <a:off x="5353117" y="3222409"/>
            <a:ext cx="48437" cy="7532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274189" y="3222408"/>
            <a:ext cx="879" cy="7532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867399" y="3222408"/>
            <a:ext cx="879" cy="7532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615798" y="4658968"/>
            <a:ext cx="5400675" cy="1950534"/>
          </a:xfrm>
          <a:prstGeom prst="rect">
            <a:avLst/>
          </a:prstGeom>
        </p:spPr>
        <p:txBody>
          <a:bodyPr lIns="102870" tIns="51435" rIns="102870" bIns="51435">
            <a:spAutoFit/>
          </a:bodyPr>
          <a:lstStyle/>
          <a:p>
            <a:pPr marL="321469" indent="-321469" algn="ctr">
              <a:buFont typeface="Arial" pitchFamily="34" charset="0"/>
              <a:buChar char="•"/>
            </a:pPr>
            <a:r>
              <a:rPr lang="en-US" dirty="0"/>
              <a:t>Mengubah tujuan</a:t>
            </a:r>
            <a:endParaRPr lang="id-ID" dirty="0"/>
          </a:p>
          <a:p>
            <a:pPr marL="321469" indent="-321469" algn="ctr">
              <a:buFont typeface="Arial" pitchFamily="34" charset="0"/>
              <a:buChar char="•"/>
            </a:pPr>
            <a:r>
              <a:rPr lang="en-US" dirty="0"/>
              <a:t>Mencari alternatif terbaik</a:t>
            </a:r>
            <a:endParaRPr lang="id-ID" dirty="0"/>
          </a:p>
          <a:p>
            <a:pPr marL="321469" indent="-321469" algn="ctr">
              <a:buFont typeface="Arial" pitchFamily="34" charset="0"/>
              <a:buChar char="•"/>
            </a:pPr>
            <a:r>
              <a:rPr lang="en-US" dirty="0"/>
              <a:t>Mengubah </a:t>
            </a:r>
            <a:r>
              <a:rPr lang="en-US" dirty="0" err="1"/>
              <a:t>metode</a:t>
            </a:r>
            <a:r>
              <a:rPr lang="en-US" dirty="0"/>
              <a:t> pengambilan keputusan</a:t>
            </a:r>
            <a:endParaRPr lang="id-ID" dirty="0"/>
          </a:p>
          <a:p>
            <a:pPr marL="321469" indent="-321469" algn="ctr">
              <a:buFont typeface="Arial" pitchFamily="34" charset="0"/>
              <a:buChar char="•"/>
            </a:pPr>
            <a:r>
              <a:rPr lang="en-US" dirty="0"/>
              <a:t>Membuat </a:t>
            </a:r>
            <a:r>
              <a:rPr lang="en-US" dirty="0" err="1"/>
              <a:t>prediksi</a:t>
            </a:r>
            <a:endParaRPr lang="id-ID" dirty="0"/>
          </a:p>
          <a:p>
            <a:pPr marL="321469" indent="-321469" algn="ctr">
              <a:buFont typeface="Arial" pitchFamily="34" charset="0"/>
              <a:buChar char="•"/>
            </a:pPr>
            <a:r>
              <a:rPr lang="en-US" dirty="0"/>
              <a:t>Mengubah prosedur operasi</a:t>
            </a:r>
            <a:endParaRPr lang="id-ID" dirty="0"/>
          </a:p>
          <a:p>
            <a:pPr marL="321469" indent="-321469" algn="ctr">
              <a:buFont typeface="Arial" pitchFamily="34" charset="0"/>
              <a:buChar char="•"/>
            </a:pPr>
            <a:r>
              <a:rPr lang="en-US" dirty="0"/>
              <a:t>Mengubah sistem penghargaan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0179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PERAN MANAJEMEN</a:t>
            </a:r>
            <a:endParaRPr lang="id-ID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205825"/>
            <a:ext cx="207814" cy="41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2870" tIns="51435" rIns="102870" bIns="51435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801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934162"/>
              </p:ext>
            </p:extLst>
          </p:nvPr>
        </p:nvGraphicFramePr>
        <p:xfrm>
          <a:off x="2514426" y="1224186"/>
          <a:ext cx="5772497" cy="6152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Visio" r:id="rId3" imgW="4019044" imgH="4424734" progId="Visio.Drawing.11">
                  <p:embed/>
                </p:oleObj>
              </mc:Choice>
              <mc:Fallback>
                <p:oleObj name="Visio" r:id="rId3" imgW="4019044" imgH="442473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426" y="1224186"/>
                        <a:ext cx="5772497" cy="61529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808387" y="720130"/>
            <a:ext cx="540067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smtClean="0"/>
              <a:t>Lingkungan </a:t>
            </a:r>
            <a:r>
              <a:rPr lang="en-US" i="1" dirty="0"/>
              <a:t>Organisasi dan </a:t>
            </a:r>
            <a:r>
              <a:rPr lang="id-ID" i="1" dirty="0" smtClean="0"/>
              <a:t>Peran </a:t>
            </a:r>
            <a:r>
              <a:rPr lang="en-US" i="1" dirty="0" smtClean="0"/>
              <a:t>Manajemen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5134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 smtClean="0"/>
              <a:t>AKUNTANSI SEBAGAI SISTEM INFORMASI</a:t>
            </a:r>
            <a:endParaRPr lang="id-ID" sz="32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205825"/>
            <a:ext cx="207814" cy="41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2870" tIns="51435" rIns="102870" bIns="51435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801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0801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385206"/>
              </p:ext>
            </p:extLst>
          </p:nvPr>
        </p:nvGraphicFramePr>
        <p:xfrm>
          <a:off x="1908287" y="720130"/>
          <a:ext cx="6984776" cy="619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Visio" r:id="rId3" imgW="5387138" imgH="5579894" progId="Visio.Drawing.11">
                  <p:embed/>
                </p:oleObj>
              </mc:Choice>
              <mc:Fallback>
                <p:oleObj name="Visio" r:id="rId3" imgW="5387138" imgH="557989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287" y="720130"/>
                        <a:ext cx="6984776" cy="6194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951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 smtClean="0"/>
              <a:t>AKUNTANSI SEBAGAI SISTEM INFORMASI</a:t>
            </a:r>
            <a:endParaRPr lang="id-ID" sz="32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205825"/>
            <a:ext cx="207814" cy="41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2870" tIns="51435" rIns="102870" bIns="51435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801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0801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264195"/>
              </p:ext>
            </p:extLst>
          </p:nvPr>
        </p:nvGraphicFramePr>
        <p:xfrm>
          <a:off x="864171" y="936154"/>
          <a:ext cx="9361039" cy="5402189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940703"/>
                <a:gridCol w="3710168"/>
                <a:gridCol w="3710168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Fokus Perbedaan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Akuntansi Manajemen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Akuntansi Keuangan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72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Pemakai</a:t>
                      </a:r>
                      <a:endParaRPr lang="id-ID" sz="1400" b="1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Manajemen internal pada berbagai tingkat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Pemakai eksternal, yaitu kantor pajak, pemilik dan calon investor, kreditur dan calon kreditur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Aturan yang </a:t>
                      </a:r>
                      <a:r>
                        <a:rPr lang="en-US" sz="1400" b="1" dirty="0" err="1">
                          <a:effectLst/>
                        </a:rPr>
                        <a:t>mengikat</a:t>
                      </a:r>
                      <a:endParaRPr lang="id-ID" sz="1400" b="1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Tidak ada kecuali prinsip cost and benefit 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</a:t>
                      </a:r>
                      <a:r>
                        <a:rPr lang="en-US" sz="1400" dirty="0">
                          <a:effectLst/>
                        </a:rPr>
                        <a:t>SAK / GAAP</a:t>
                      </a:r>
                      <a:r>
                        <a:rPr lang="id-ID" sz="1400" dirty="0">
                          <a:effectLst/>
                        </a:rPr>
                        <a:t> / IFRS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Implikasi perilaku</a:t>
                      </a:r>
                      <a:endParaRPr lang="id-ID" sz="1400" b="1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Sangat mempertimbangkan perilaku manajer dalam hubungannya dengan informasi yang diperoleh</a:t>
                      </a:r>
                      <a:endParaRPr lang="id-ID" sz="140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Yang terpenting adalah pengukuran kinerja ekonomi perusahaan. Perilaku menjadi faktor kedua</a:t>
                      </a:r>
                      <a:endParaRPr lang="id-ID" sz="140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Fokus waktu</a:t>
                      </a:r>
                      <a:endParaRPr lang="id-ID" sz="1400" b="1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Orientasi masa depan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Informasi kinerja historis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Rentang</a:t>
                      </a:r>
                      <a:r>
                        <a:rPr lang="en-US" sz="1400" b="1" dirty="0">
                          <a:effectLst/>
                        </a:rPr>
                        <a:t> waktu</a:t>
                      </a:r>
                      <a:endParaRPr lang="id-ID" sz="1400" b="1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Fleksibel: tahunan dan satuan waktu yang lebih pendek</a:t>
                      </a:r>
                      <a:endParaRPr lang="id-ID" sz="140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Tahunan</a:t>
                      </a:r>
                      <a:endParaRPr lang="id-ID" sz="140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Sifat laporan atau informasi</a:t>
                      </a:r>
                      <a:endParaRPr lang="id-ID" sz="1400" b="1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Rinci, segmentasi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Ringkasan, laporan perusahaan secara keseluruhan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Input</a:t>
                      </a:r>
                      <a:endParaRPr lang="id-ID" sz="1400" b="1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</a:rPr>
                        <a:t>Data keuangan, nonkeuangan, kuantitatif, kualitatif, historis dan prediktif</a:t>
                      </a:r>
                      <a:endParaRPr lang="id-ID" sz="140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Transaksi keuangan yang dicatat dalam bukti transaksi</a:t>
                      </a:r>
                      <a:endParaRPr lang="id-ID" sz="1400" dirty="0"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82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180</TotalTime>
  <Words>220</Words>
  <Application>Microsoft Office PowerPoint</Application>
  <PresentationFormat>Custom</PresentationFormat>
  <Paragraphs>52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Solstice</vt:lpstr>
      <vt:lpstr>Microsoft Visio Drawing</vt:lpstr>
      <vt:lpstr>AKUNTANSI MANAJEMEN  (PA513)</vt:lpstr>
      <vt:lpstr>MATERI POKOK</vt:lpstr>
      <vt:lpstr>LINGKUNGAN ORGANISASI</vt:lpstr>
      <vt:lpstr>PROSES BISNIS</vt:lpstr>
      <vt:lpstr>PERAN MANAJEMEN</vt:lpstr>
      <vt:lpstr>AKUNTANSI SEBAGAI SISTEM INFORMASI</vt:lpstr>
      <vt:lpstr>AKUNTANSI SEBAGAI SISTEM INFORMASI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MANAJEMEN</dc:title>
  <dc:creator>hp</dc:creator>
  <cp:lastModifiedBy>hp</cp:lastModifiedBy>
  <cp:revision>7</cp:revision>
  <dcterms:created xsi:type="dcterms:W3CDTF">2013-02-07T00:45:32Z</dcterms:created>
  <dcterms:modified xsi:type="dcterms:W3CDTF">2013-02-07T03:45:56Z</dcterms:modified>
</cp:coreProperties>
</file>