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handoutMasterIdLst>
    <p:handoutMasterId r:id="rId1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102475" cy="1121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CB0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090AD3-6B31-4A11-9A5F-46D08BEA0E83}" type="doc">
      <dgm:prSet loTypeId="urn:microsoft.com/office/officeart/2005/8/layout/arrow5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EB62D0E-3AB2-4DEA-B429-BA9E71CC5FE0}">
      <dgm:prSet phldrT="[Text]" custT="1"/>
      <dgm:spPr/>
      <dgm:t>
        <a:bodyPr/>
        <a:lstStyle/>
        <a:p>
          <a:r>
            <a:rPr lang="en-US" sz="1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rPr>
            <a:t>PERENCANAAN</a:t>
          </a:r>
          <a:endParaRPr lang="en-US" sz="1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  <a:cs typeface="Arial" pitchFamily="34" charset="0"/>
          </a:endParaRPr>
        </a:p>
      </dgm:t>
    </dgm:pt>
    <dgm:pt modelId="{000D5DF0-9422-4F62-92B9-EB76379CA591}" type="parTrans" cxnId="{12E79DFB-59C3-4938-A085-CDF9B155F267}">
      <dgm:prSet/>
      <dgm:spPr/>
      <dgm:t>
        <a:bodyPr/>
        <a:lstStyle/>
        <a:p>
          <a:endParaRPr lang="en-US"/>
        </a:p>
      </dgm:t>
    </dgm:pt>
    <dgm:pt modelId="{BDAD2E55-6EFC-4600-A122-CC982BE03A04}" type="sibTrans" cxnId="{12E79DFB-59C3-4938-A085-CDF9B155F267}">
      <dgm:prSet/>
      <dgm:spPr/>
      <dgm:t>
        <a:bodyPr/>
        <a:lstStyle/>
        <a:p>
          <a:endParaRPr lang="en-US"/>
        </a:p>
      </dgm:t>
    </dgm:pt>
    <dgm:pt modelId="{BA793775-B680-4488-B763-24316233A714}" type="pres">
      <dgm:prSet presAssocID="{BA090AD3-6B31-4A11-9A5F-46D08BEA0E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572C96-8E6F-4D53-B314-38E1731CBA74}" type="pres">
      <dgm:prSet presAssocID="{2EB62D0E-3AB2-4DEA-B429-BA9E71CC5FE0}" presName="arrow" presStyleLbl="node1" presStyleIdx="0" presStyleCnt="1" custScaleX="200000" custRadScaleRad="90548" custRadScaleInc="-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79DFB-59C3-4938-A085-CDF9B155F267}" srcId="{BA090AD3-6B31-4A11-9A5F-46D08BEA0E83}" destId="{2EB62D0E-3AB2-4DEA-B429-BA9E71CC5FE0}" srcOrd="0" destOrd="0" parTransId="{000D5DF0-9422-4F62-92B9-EB76379CA591}" sibTransId="{BDAD2E55-6EFC-4600-A122-CC982BE03A04}"/>
    <dgm:cxn modelId="{30E31E8E-8D48-452F-B5FC-27CA0FD49F9E}" type="presOf" srcId="{2EB62D0E-3AB2-4DEA-B429-BA9E71CC5FE0}" destId="{AA572C96-8E6F-4D53-B314-38E1731CBA74}" srcOrd="0" destOrd="0" presId="urn:microsoft.com/office/officeart/2005/8/layout/arrow5"/>
    <dgm:cxn modelId="{2ACD24BB-5A14-477F-B3F2-A3ACE7D54149}" type="presOf" srcId="{BA090AD3-6B31-4A11-9A5F-46D08BEA0E83}" destId="{BA793775-B680-4488-B763-24316233A714}" srcOrd="0" destOrd="0" presId="urn:microsoft.com/office/officeart/2005/8/layout/arrow5"/>
    <dgm:cxn modelId="{213DF69F-4B37-4DBD-9CFA-287E28416D9E}" type="presParOf" srcId="{BA793775-B680-4488-B763-24316233A714}" destId="{AA572C96-8E6F-4D53-B314-38E1731CBA74}" srcOrd="0" destOrd="0" presId="urn:microsoft.com/office/officeart/2005/8/layout/arrow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090AD3-6B31-4A11-9A5F-46D08BEA0E83}" type="doc">
      <dgm:prSet loTypeId="urn:microsoft.com/office/officeart/2005/8/layout/arrow5" loCatId="process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EB62D0E-3AB2-4DEA-B429-BA9E71CC5FE0}">
      <dgm:prSet phldrT="[Text]" custT="1"/>
      <dgm:spPr/>
      <dgm:t>
        <a:bodyPr/>
        <a:lstStyle/>
        <a:p>
          <a:r>
            <a:rPr lang="en-US" sz="1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rPr>
            <a:t>PEMROGRAMAN</a:t>
          </a:r>
          <a:endParaRPr lang="en-US" sz="1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  <a:cs typeface="Arial" pitchFamily="34" charset="0"/>
          </a:endParaRPr>
        </a:p>
      </dgm:t>
    </dgm:pt>
    <dgm:pt modelId="{000D5DF0-9422-4F62-92B9-EB76379CA591}" type="parTrans" cxnId="{12E79DFB-59C3-4938-A085-CDF9B155F267}">
      <dgm:prSet/>
      <dgm:spPr/>
      <dgm:t>
        <a:bodyPr/>
        <a:lstStyle/>
        <a:p>
          <a:endParaRPr lang="en-US"/>
        </a:p>
      </dgm:t>
    </dgm:pt>
    <dgm:pt modelId="{BDAD2E55-6EFC-4600-A122-CC982BE03A04}" type="sibTrans" cxnId="{12E79DFB-59C3-4938-A085-CDF9B155F267}">
      <dgm:prSet/>
      <dgm:spPr/>
      <dgm:t>
        <a:bodyPr/>
        <a:lstStyle/>
        <a:p>
          <a:endParaRPr lang="en-US"/>
        </a:p>
      </dgm:t>
    </dgm:pt>
    <dgm:pt modelId="{BA793775-B680-4488-B763-24316233A714}" type="pres">
      <dgm:prSet presAssocID="{BA090AD3-6B31-4A11-9A5F-46D08BEA0E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572C96-8E6F-4D53-B314-38E1731CBA74}" type="pres">
      <dgm:prSet presAssocID="{2EB62D0E-3AB2-4DEA-B429-BA9E71CC5FE0}" presName="arrow" presStyleLbl="node1" presStyleIdx="0" presStyleCnt="1" custScaleX="200000" custRadScaleRad="16792" custRadScaleInc="-9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79DFB-59C3-4938-A085-CDF9B155F267}" srcId="{BA090AD3-6B31-4A11-9A5F-46D08BEA0E83}" destId="{2EB62D0E-3AB2-4DEA-B429-BA9E71CC5FE0}" srcOrd="0" destOrd="0" parTransId="{000D5DF0-9422-4F62-92B9-EB76379CA591}" sibTransId="{BDAD2E55-6EFC-4600-A122-CC982BE03A04}"/>
    <dgm:cxn modelId="{3E2E9A56-45D8-43DB-A954-EEF3810BEA18}" type="presOf" srcId="{2EB62D0E-3AB2-4DEA-B429-BA9E71CC5FE0}" destId="{AA572C96-8E6F-4D53-B314-38E1731CBA74}" srcOrd="0" destOrd="0" presId="urn:microsoft.com/office/officeart/2005/8/layout/arrow5"/>
    <dgm:cxn modelId="{251424D2-FF43-4E49-A256-3E34439AD794}" type="presOf" srcId="{BA090AD3-6B31-4A11-9A5F-46D08BEA0E83}" destId="{BA793775-B680-4488-B763-24316233A714}" srcOrd="0" destOrd="0" presId="urn:microsoft.com/office/officeart/2005/8/layout/arrow5"/>
    <dgm:cxn modelId="{9A455C8A-0890-41E9-89DE-6DBF68C0203C}" type="presParOf" srcId="{BA793775-B680-4488-B763-24316233A714}" destId="{AA572C96-8E6F-4D53-B314-38E1731CBA74}" srcOrd="0" destOrd="0" presId="urn:microsoft.com/office/officeart/2005/8/layout/arrow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090AD3-6B31-4A11-9A5F-46D08BEA0E83}" type="doc">
      <dgm:prSet loTypeId="urn:microsoft.com/office/officeart/2005/8/layout/arrow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B62D0E-3AB2-4DEA-B429-BA9E71CC5FE0}">
      <dgm:prSet phldrT="[Text]" custT="1"/>
      <dgm:spPr/>
      <dgm:t>
        <a:bodyPr/>
        <a:lstStyle/>
        <a:p>
          <a:r>
            <a:rPr lang="en-US" sz="1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rPr>
            <a:t>PENGANGGARAN</a:t>
          </a:r>
          <a:endParaRPr lang="en-US" sz="1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  <a:cs typeface="Arial" pitchFamily="34" charset="0"/>
          </a:endParaRPr>
        </a:p>
      </dgm:t>
    </dgm:pt>
    <dgm:pt modelId="{000D5DF0-9422-4F62-92B9-EB76379CA591}" type="parTrans" cxnId="{12E79DFB-59C3-4938-A085-CDF9B155F267}">
      <dgm:prSet/>
      <dgm:spPr/>
      <dgm:t>
        <a:bodyPr/>
        <a:lstStyle/>
        <a:p>
          <a:endParaRPr lang="en-US"/>
        </a:p>
      </dgm:t>
    </dgm:pt>
    <dgm:pt modelId="{BDAD2E55-6EFC-4600-A122-CC982BE03A04}" type="sibTrans" cxnId="{12E79DFB-59C3-4938-A085-CDF9B155F267}">
      <dgm:prSet/>
      <dgm:spPr/>
      <dgm:t>
        <a:bodyPr/>
        <a:lstStyle/>
        <a:p>
          <a:endParaRPr lang="en-US"/>
        </a:p>
      </dgm:t>
    </dgm:pt>
    <dgm:pt modelId="{BA793775-B680-4488-B763-24316233A714}" type="pres">
      <dgm:prSet presAssocID="{BA090AD3-6B31-4A11-9A5F-46D08BEA0E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572C96-8E6F-4D53-B314-38E1731CBA74}" type="pres">
      <dgm:prSet presAssocID="{2EB62D0E-3AB2-4DEA-B429-BA9E71CC5FE0}" presName="arrow" presStyleLbl="node1" presStyleIdx="0" presStyleCnt="1" custScaleX="200000" custRadScaleRad="95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490DAB-58F2-40D6-BEFD-E09242363E34}" type="presOf" srcId="{BA090AD3-6B31-4A11-9A5F-46D08BEA0E83}" destId="{BA793775-B680-4488-B763-24316233A714}" srcOrd="0" destOrd="0" presId="urn:microsoft.com/office/officeart/2005/8/layout/arrow5"/>
    <dgm:cxn modelId="{12E79DFB-59C3-4938-A085-CDF9B155F267}" srcId="{BA090AD3-6B31-4A11-9A5F-46D08BEA0E83}" destId="{2EB62D0E-3AB2-4DEA-B429-BA9E71CC5FE0}" srcOrd="0" destOrd="0" parTransId="{000D5DF0-9422-4F62-92B9-EB76379CA591}" sibTransId="{BDAD2E55-6EFC-4600-A122-CC982BE03A04}"/>
    <dgm:cxn modelId="{06A6B113-6B83-4CBA-8C16-8CF75322E3A9}" type="presOf" srcId="{2EB62D0E-3AB2-4DEA-B429-BA9E71CC5FE0}" destId="{AA572C96-8E6F-4D53-B314-38E1731CBA74}" srcOrd="0" destOrd="0" presId="urn:microsoft.com/office/officeart/2005/8/layout/arrow5"/>
    <dgm:cxn modelId="{BAF00408-0C01-487F-AEEB-4B3B945A7256}" type="presParOf" srcId="{BA793775-B680-4488-B763-24316233A714}" destId="{AA572C96-8E6F-4D53-B314-38E1731CBA74}" srcOrd="0" destOrd="0" presId="urn:microsoft.com/office/officeart/2005/8/layout/arrow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090AD3-6B31-4A11-9A5F-46D08BEA0E83}" type="doc">
      <dgm:prSet loTypeId="urn:microsoft.com/office/officeart/2005/8/layout/arrow5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EB62D0E-3AB2-4DEA-B429-BA9E71CC5FE0}">
      <dgm:prSet phldrT="[Text]" custT="1"/>
      <dgm:spPr/>
      <dgm:t>
        <a:bodyPr/>
        <a:lstStyle/>
        <a:p>
          <a:r>
            <a:rPr lang="en-US" sz="1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rPr>
            <a:t>IMPLEMENTASI</a:t>
          </a:r>
          <a:endParaRPr lang="en-US" sz="1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  <a:cs typeface="Arial" pitchFamily="34" charset="0"/>
          </a:endParaRPr>
        </a:p>
      </dgm:t>
    </dgm:pt>
    <dgm:pt modelId="{000D5DF0-9422-4F62-92B9-EB76379CA591}" type="parTrans" cxnId="{12E79DFB-59C3-4938-A085-CDF9B155F267}">
      <dgm:prSet/>
      <dgm:spPr/>
      <dgm:t>
        <a:bodyPr/>
        <a:lstStyle/>
        <a:p>
          <a:endParaRPr lang="en-US"/>
        </a:p>
      </dgm:t>
    </dgm:pt>
    <dgm:pt modelId="{BDAD2E55-6EFC-4600-A122-CC982BE03A04}" type="sibTrans" cxnId="{12E79DFB-59C3-4938-A085-CDF9B155F267}">
      <dgm:prSet/>
      <dgm:spPr/>
      <dgm:t>
        <a:bodyPr/>
        <a:lstStyle/>
        <a:p>
          <a:endParaRPr lang="en-US"/>
        </a:p>
      </dgm:t>
    </dgm:pt>
    <dgm:pt modelId="{BA793775-B680-4488-B763-24316233A714}" type="pres">
      <dgm:prSet presAssocID="{BA090AD3-6B31-4A11-9A5F-46D08BEA0E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572C96-8E6F-4D53-B314-38E1731CBA74}" type="pres">
      <dgm:prSet presAssocID="{2EB62D0E-3AB2-4DEA-B429-BA9E71CC5FE0}" presName="arrow" presStyleLbl="node1" presStyleIdx="0" presStyleCnt="1" custScaleX="200000" custRadScaleRad="90548" custRadScaleInc="-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79DFB-59C3-4938-A085-CDF9B155F267}" srcId="{BA090AD3-6B31-4A11-9A5F-46D08BEA0E83}" destId="{2EB62D0E-3AB2-4DEA-B429-BA9E71CC5FE0}" srcOrd="0" destOrd="0" parTransId="{000D5DF0-9422-4F62-92B9-EB76379CA591}" sibTransId="{BDAD2E55-6EFC-4600-A122-CC982BE03A04}"/>
    <dgm:cxn modelId="{3903266D-AEA7-45FA-BC0F-CB44FBF2FB09}" type="presOf" srcId="{2EB62D0E-3AB2-4DEA-B429-BA9E71CC5FE0}" destId="{AA572C96-8E6F-4D53-B314-38E1731CBA74}" srcOrd="0" destOrd="0" presId="urn:microsoft.com/office/officeart/2005/8/layout/arrow5"/>
    <dgm:cxn modelId="{99155BCF-F5B6-4ED1-A390-99DB49E79D25}" type="presOf" srcId="{BA090AD3-6B31-4A11-9A5F-46D08BEA0E83}" destId="{BA793775-B680-4488-B763-24316233A714}" srcOrd="0" destOrd="0" presId="urn:microsoft.com/office/officeart/2005/8/layout/arrow5"/>
    <dgm:cxn modelId="{FA74D956-904A-40F1-AB2C-EBC99C69D833}" type="presParOf" srcId="{BA793775-B680-4488-B763-24316233A714}" destId="{AA572C96-8E6F-4D53-B314-38E1731CBA74}" srcOrd="0" destOrd="0" presId="urn:microsoft.com/office/officeart/2005/8/layout/arrow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090AD3-6B31-4A11-9A5F-46D08BEA0E83}" type="doc">
      <dgm:prSet loTypeId="urn:microsoft.com/office/officeart/2005/8/layout/arrow5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EB62D0E-3AB2-4DEA-B429-BA9E71CC5FE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rPr>
            <a:t>PENGENDALIAN</a:t>
          </a:r>
          <a:endParaRPr lang="en-US" sz="1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  <a:cs typeface="Arial" pitchFamily="34" charset="0"/>
          </a:endParaRPr>
        </a:p>
      </dgm:t>
    </dgm:pt>
    <dgm:pt modelId="{000D5DF0-9422-4F62-92B9-EB76379CA591}" type="parTrans" cxnId="{12E79DFB-59C3-4938-A085-CDF9B155F267}">
      <dgm:prSet/>
      <dgm:spPr/>
      <dgm:t>
        <a:bodyPr/>
        <a:lstStyle/>
        <a:p>
          <a:endParaRPr lang="en-US"/>
        </a:p>
      </dgm:t>
    </dgm:pt>
    <dgm:pt modelId="{BDAD2E55-6EFC-4600-A122-CC982BE03A04}" type="sibTrans" cxnId="{12E79DFB-59C3-4938-A085-CDF9B155F267}">
      <dgm:prSet/>
      <dgm:spPr/>
      <dgm:t>
        <a:bodyPr/>
        <a:lstStyle/>
        <a:p>
          <a:endParaRPr lang="en-US"/>
        </a:p>
      </dgm:t>
    </dgm:pt>
    <dgm:pt modelId="{BA793775-B680-4488-B763-24316233A714}" type="pres">
      <dgm:prSet presAssocID="{BA090AD3-6B31-4A11-9A5F-46D08BEA0E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572C96-8E6F-4D53-B314-38E1731CBA74}" type="pres">
      <dgm:prSet presAssocID="{2EB62D0E-3AB2-4DEA-B429-BA9E71CC5FE0}" presName="arrow" presStyleLbl="node1" presStyleIdx="0" presStyleCnt="1" custScaleX="200000" custRadScaleRad="16792" custRadScaleInc="-9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3AEFE1-DFF7-452B-AC33-3422427062C6}" type="presOf" srcId="{BA090AD3-6B31-4A11-9A5F-46D08BEA0E83}" destId="{BA793775-B680-4488-B763-24316233A714}" srcOrd="0" destOrd="0" presId="urn:microsoft.com/office/officeart/2005/8/layout/arrow5"/>
    <dgm:cxn modelId="{12E79DFB-59C3-4938-A085-CDF9B155F267}" srcId="{BA090AD3-6B31-4A11-9A5F-46D08BEA0E83}" destId="{2EB62D0E-3AB2-4DEA-B429-BA9E71CC5FE0}" srcOrd="0" destOrd="0" parTransId="{000D5DF0-9422-4F62-92B9-EB76379CA591}" sibTransId="{BDAD2E55-6EFC-4600-A122-CC982BE03A04}"/>
    <dgm:cxn modelId="{69AD4820-81E2-4EC4-A798-85FF8F386352}" type="presOf" srcId="{2EB62D0E-3AB2-4DEA-B429-BA9E71CC5FE0}" destId="{AA572C96-8E6F-4D53-B314-38E1731CBA74}" srcOrd="0" destOrd="0" presId="urn:microsoft.com/office/officeart/2005/8/layout/arrow5"/>
    <dgm:cxn modelId="{425EE6A9-8CF6-4D63-BCD8-AAA0BB892AB2}" type="presParOf" srcId="{BA793775-B680-4488-B763-24316233A714}" destId="{AA572C96-8E6F-4D53-B314-38E1731CBA74}" srcOrd="0" destOrd="0" presId="urn:microsoft.com/office/officeart/2005/8/layout/arrow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E7BC059-8FD0-495D-A8F4-04E31DD628CB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54465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10654465"/>
            <a:ext cx="3077739" cy="56086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812B201-3E24-4D04-A681-A05D634E5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Bar dir="vert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3639E02-BB2C-4858-B204-067AFC6473D9}" type="datetimeFigureOut">
              <a:rPr lang="en-US" smtClean="0"/>
              <a:pPr/>
              <a:t>3/5/2009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2954008A-DB6F-4176-B824-A02B6128A5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Bar dir="vert"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5" Type="http://schemas.openxmlformats.org/officeDocument/2006/relationships/diagramColors" Target="../diagrams/colors1.xml"/><Relationship Id="rId10" Type="http://schemas.openxmlformats.org/officeDocument/2006/relationships/diagramData" Target="../diagrams/data3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152400" h="95250" prst="artDeco"/>
            </a:sp3d>
          </a:bodyPr>
          <a:lstStyle/>
          <a:p>
            <a:pPr algn="r"/>
            <a:r>
              <a:rPr lang="en-US" sz="6000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PENGANGGARAN PERUSAHAAN</a:t>
            </a:r>
            <a:endParaRPr lang="en-US" sz="6000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43400"/>
            <a:ext cx="8610600" cy="17526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extrusionH="57150" contourW="6350" prstMaterial="plastic">
              <a:bevelT w="152400" h="44450" prst="artDeco"/>
              <a:extrusionClr>
                <a:srgbClr val="FFFF00"/>
              </a:extrusionClr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Materi 4</a:t>
            </a:r>
          </a:p>
          <a:p>
            <a:pPr algn="r"/>
            <a:endParaRPr lang="en-US" sz="360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algn="r"/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88900" dir="54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Prosedur Penyusunan Anggaran Menyeluruh</a:t>
            </a:r>
            <a:endParaRPr lang="en-US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88900" dir="5400000" algn="tl" rotWithShape="0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2653034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Langkah Kerja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152400" y="914400"/>
          <a:ext cx="2895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/>
        </p:nvGraphicFramePr>
        <p:xfrm>
          <a:off x="152400" y="2705100"/>
          <a:ext cx="2895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152400" y="4495800"/>
          <a:ext cx="2895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276600" y="914400"/>
            <a:ext cx="45039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E5CB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Analisis Variabel Relevan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E5CB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Perumusan Tujuan dan Strategi</a:t>
            </a:r>
            <a:endParaRPr lang="en-US" dirty="0">
              <a:solidFill>
                <a:srgbClr val="E5CB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76600" y="2967335"/>
            <a:ext cx="38486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Penetapan Asumsi-asumsi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Penetapan Program</a:t>
            </a: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76601" y="4572000"/>
            <a:ext cx="541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Penetapan Ukuran Kuantitas / Waktu / Tanggung Jawab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Penetapan Harga dan Alokasi Sumberdaya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5" grpId="0">
        <p:bldAsOne/>
      </p:bldGraphic>
      <p:bldGraphic spid="18" grpId="0">
        <p:bldAsOne/>
      </p:bldGraphic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2653034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Langkah Kerja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152400" y="914400"/>
          <a:ext cx="2895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/>
        </p:nvGraphicFramePr>
        <p:xfrm>
          <a:off x="152400" y="2705100"/>
          <a:ext cx="28956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276600" y="914400"/>
            <a:ext cx="19661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E5CB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Pencatatan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E5CB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Pelaporan</a:t>
            </a:r>
            <a:endParaRPr lang="en-US" dirty="0">
              <a:solidFill>
                <a:srgbClr val="E5CB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76600" y="2967335"/>
            <a:ext cx="401565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Pemantauan terus menerus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Pencatatan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penyimpangan</a:t>
            </a:r>
            <a:endParaRPr lang="en-US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Tindak lanjut / koreksi</a:t>
            </a: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5" grpId="0">
        <p:bldAsOne/>
      </p:bldGraphic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4479303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ANALISIS VARIABEL RELEVAN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1828800"/>
            <a:ext cx="5943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 err="1" smtClean="0">
                <a:latin typeface="Arial Rounded MT Bold" pitchFamily="34" charset="0"/>
              </a:rPr>
              <a:t>Identifikasi</a:t>
            </a:r>
            <a:r>
              <a:rPr lang="en-US" sz="2000" dirty="0" smtClean="0">
                <a:latin typeface="Arial Rounded MT Bold" pitchFamily="34" charset="0"/>
              </a:rPr>
              <a:t> variabel-variabel Internal &amp; eksternal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Arial Rounded MT Bold" pitchFamily="34" charset="0"/>
              </a:rPr>
              <a:t>Focus on Controllable Variables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Arial Rounded MT Bold" pitchFamily="34" charset="0"/>
              </a:rPr>
              <a:t>Plan for Uncontrollable Variables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7239000" y="2133600"/>
            <a:ext cx="1524000" cy="1295400"/>
          </a:xfrm>
          <a:prstGeom prst="horizontalScroll">
            <a:avLst/>
          </a:prstGeom>
          <a:gradFill>
            <a:gsLst>
              <a:gs pos="0">
                <a:srgbClr val="C0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27000" dist="7620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W O T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609600"/>
          <a:ext cx="8153400" cy="422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238250"/>
                <a:gridCol w="1238250"/>
                <a:gridCol w="1238250"/>
                <a:gridCol w="1238250"/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  Of  Variables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Short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Interm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/>
                        <a:t>Sumber</a:t>
                      </a:r>
                      <a:r>
                        <a:rPr lang="en-US" baseline="0" dirty="0" smtClean="0"/>
                        <a:t> Modal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/>
                        <a:t>Jumlah Modal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/>
                        <a:t>Jumlah Tenaga Kerja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/>
                        <a:t>Kualitas Tenaga Kerja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Pentagon 2"/>
          <p:cNvSpPr/>
          <p:nvPr/>
        </p:nvSpPr>
        <p:spPr>
          <a:xfrm>
            <a:off x="3962400" y="1371600"/>
            <a:ext cx="1524000" cy="609600"/>
          </a:xfrm>
          <a:prstGeom prst="homePlate">
            <a:avLst/>
          </a:prstGeom>
          <a:solidFill>
            <a:srgbClr val="FF0000"/>
          </a:solidFill>
          <a:effectLst>
            <a:outerShdw blurRad="114300" dist="762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152400" prst="artDeco"/>
            <a:contourClr>
              <a:schemeClr val="accent3">
                <a:shade val="70000"/>
                <a:satMod val="105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5334000" y="1371600"/>
            <a:ext cx="2209800" cy="609600"/>
          </a:xfrm>
          <a:prstGeom prst="chevron">
            <a:avLst/>
          </a:prstGeom>
          <a:solidFill>
            <a:srgbClr val="00B0F0"/>
          </a:solidFill>
          <a:effectLst>
            <a:outerShdw blurRad="114300" dist="762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152400" prst="artDeco"/>
            <a:contourClr>
              <a:schemeClr val="accent3">
                <a:shade val="70000"/>
                <a:satMod val="105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4"/>
          <p:cNvSpPr/>
          <p:nvPr/>
        </p:nvSpPr>
        <p:spPr>
          <a:xfrm>
            <a:off x="914400" y="5257800"/>
            <a:ext cx="1524000" cy="609600"/>
          </a:xfrm>
          <a:prstGeom prst="homePlate">
            <a:avLst/>
          </a:prstGeom>
          <a:solidFill>
            <a:srgbClr val="FF0000"/>
          </a:solidFill>
          <a:effectLst>
            <a:outerShdw blurRad="114300" dist="762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152400" prst="artDeco"/>
            <a:contourClr>
              <a:schemeClr val="accent3">
                <a:shade val="70000"/>
                <a:satMod val="105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Uncontrollable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2362200" y="5257800"/>
            <a:ext cx="2209800" cy="609600"/>
          </a:xfrm>
          <a:prstGeom prst="chevron">
            <a:avLst/>
          </a:prstGeom>
          <a:solidFill>
            <a:srgbClr val="00B0F0"/>
          </a:solidFill>
          <a:effectLst>
            <a:outerShdw blurRad="114300" dist="762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152400" prst="artDeco"/>
            <a:contourClr>
              <a:schemeClr val="accent3">
                <a:shade val="70000"/>
                <a:satMod val="105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Controllable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1371722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TUJUAN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838200"/>
            <a:ext cx="7239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 M U M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sz="2000" dirty="0" smtClean="0">
                <a:latin typeface="Arial Rounded MT Bold" pitchFamily="34" charset="0"/>
              </a:rPr>
              <a:t>Avoid </a:t>
            </a:r>
            <a:r>
              <a:rPr lang="en-US" sz="2000" dirty="0">
                <a:latin typeface="Arial Rounded MT Bold" pitchFamily="34" charset="0"/>
              </a:rPr>
              <a:t>quantitative statements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sz="2000" dirty="0">
                <a:latin typeface="Arial Rounded MT Bold" pitchFamily="34" charset="0"/>
              </a:rPr>
              <a:t>Long-range economic potentials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sz="2000" dirty="0">
                <a:latin typeface="Arial Rounded MT Bold" pitchFamily="34" charset="0"/>
              </a:rPr>
              <a:t>Attitudes toward customers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sz="2000" dirty="0">
                <a:latin typeface="Arial Rounded MT Bold" pitchFamily="34" charset="0"/>
              </a:rPr>
              <a:t>Products and services quality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sz="2000" dirty="0">
                <a:latin typeface="Arial Rounded MT Bold" pitchFamily="34" charset="0"/>
              </a:rPr>
              <a:t>Attitudes toward owners</a:t>
            </a:r>
          </a:p>
          <a:p>
            <a:r>
              <a:rPr lang="en-US" sz="2000" dirty="0"/>
              <a:t> </a:t>
            </a:r>
          </a:p>
          <a:p>
            <a:r>
              <a:rPr lang="en-US" sz="2000" b="1" i="1" dirty="0"/>
              <a:t>[ VISION / MISSION / ETHICAL TONE ]</a:t>
            </a:r>
            <a:endParaRPr lang="en-US" sz="20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4400" y="4343400"/>
            <a:ext cx="7315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KHUSUS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Definite goals for the whole enterprises and the resp. center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Specific and measurable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Quantitative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Time dimensions`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1620957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STRATEGI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05341"/>
            <a:ext cx="792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"/>
            </a:pPr>
            <a:r>
              <a:rPr lang="en-US" dirty="0" smtClean="0">
                <a:latin typeface="Arial Rounded MT Bold" pitchFamily="34" charset="0"/>
              </a:rPr>
              <a:t>Strategi berkaitan dengan “HOW” the management represent the plan of action;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"/>
            </a:pPr>
            <a:endParaRPr lang="en-US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"/>
            </a:pPr>
            <a:r>
              <a:rPr lang="en-US" dirty="0" smtClean="0">
                <a:latin typeface="Arial Rounded MT Bold" pitchFamily="34" charset="0"/>
              </a:rPr>
              <a:t>Focus on identification of the critical areas , </a:t>
            </a:r>
            <a:r>
              <a:rPr lang="en-US" dirty="0" err="1" smtClean="0">
                <a:latin typeface="Arial Rounded MT Bold" pitchFamily="34" charset="0"/>
              </a:rPr>
              <a:t>i.e</a:t>
            </a:r>
            <a:r>
              <a:rPr lang="en-US" dirty="0" smtClean="0">
                <a:latin typeface="Arial Rounded MT Bold" pitchFamily="34" charset="0"/>
              </a:rPr>
              <a:t> :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</a:rPr>
              <a:t>Financial performance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</a:rPr>
              <a:t>Market effectiveness (penetration / product leadership)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</a:rPr>
              <a:t>Product and service quality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</a:rPr>
              <a:t>Productivity improvement </a:t>
            </a:r>
            <a:r>
              <a:rPr lang="en-US" dirty="0" smtClean="0">
                <a:latin typeface="Arial Rounded MT Bold" pitchFamily="34" charset="0"/>
                <a:sym typeface="Wingdings" pitchFamily="2" charset="2"/>
              </a:rPr>
              <a:t> internal strengths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  <a:sym typeface="Wingdings" pitchFamily="2" charset="2"/>
              </a:rPr>
              <a:t>Resources (financial and physical)</a:t>
            </a:r>
          </a:p>
          <a:p>
            <a:pPr marL="800100" lvl="1" indent="-342900">
              <a:lnSpc>
                <a:spcPct val="150000"/>
              </a:lnSpc>
              <a:buClr>
                <a:srgbClr val="0070C0"/>
              </a:buClr>
              <a:buSzPct val="125000"/>
              <a:buFont typeface="Wingdings" pitchFamily="2" charset="2"/>
              <a:buChar char=""/>
            </a:pPr>
            <a:r>
              <a:rPr lang="en-US" dirty="0" smtClean="0">
                <a:latin typeface="Arial Rounded MT Bold" pitchFamily="34" charset="0"/>
                <a:sym typeface="Wingdings" pitchFamily="2" charset="2"/>
              </a:rPr>
              <a:t>Public acceptance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2520242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ASUMSI-ASUMSI</a:t>
            </a:r>
            <a:endParaRPr lang="en-US" sz="2000" b="1" cap="all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05341"/>
            <a:ext cx="79248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"/>
            </a:pPr>
            <a:r>
              <a:rPr lang="en-US" dirty="0" smtClean="0">
                <a:latin typeface="Arial Rounded MT Bold" pitchFamily="34" charset="0"/>
              </a:rPr>
              <a:t>Asumsi-asumsi terkait dengan </a:t>
            </a:r>
          </a:p>
          <a:p>
            <a:pPr marL="800100" lvl="1" indent="-342900">
              <a:lnSpc>
                <a:spcPct val="150000"/>
              </a:lnSpc>
              <a:buClr>
                <a:srgbClr val="FF0000"/>
              </a:buClr>
              <a:buSzPct val="125000"/>
              <a:buFont typeface="+mj-lt"/>
              <a:buAutoNum type="arabicPeriod"/>
            </a:pPr>
            <a:r>
              <a:rPr lang="en-US" dirty="0" smtClean="0">
                <a:latin typeface="Arial Rounded MT Bold" pitchFamily="34" charset="0"/>
              </a:rPr>
              <a:t>kondisi lingkungan makro/mikro (</a:t>
            </a:r>
            <a:r>
              <a:rPr lang="en-US" dirty="0" err="1" smtClean="0">
                <a:latin typeface="Arial Rounded MT Bold" pitchFamily="34" charset="0"/>
              </a:rPr>
              <a:t>poleksosbud</a:t>
            </a:r>
            <a:r>
              <a:rPr lang="en-US" dirty="0" smtClean="0">
                <a:latin typeface="Arial Rounded MT Bold" pitchFamily="34" charset="0"/>
              </a:rPr>
              <a:t>) - eksternal;</a:t>
            </a:r>
          </a:p>
          <a:p>
            <a:pPr marL="800100" lvl="1" indent="-342900">
              <a:lnSpc>
                <a:spcPct val="150000"/>
              </a:lnSpc>
              <a:buClr>
                <a:srgbClr val="FF0000"/>
              </a:buClr>
              <a:buSzPct val="125000"/>
              <a:buFont typeface="+mj-lt"/>
              <a:buAutoNum type="arabicPeriod"/>
            </a:pPr>
            <a:r>
              <a:rPr lang="en-US" dirty="0" smtClean="0">
                <a:latin typeface="Arial Rounded MT Bold" pitchFamily="34" charset="0"/>
              </a:rPr>
              <a:t>Target, harapan, standar, dan toleransi manajemen – internal</a:t>
            </a:r>
          </a:p>
          <a:p>
            <a:pPr marL="800100" lvl="1" indent="-342900">
              <a:lnSpc>
                <a:spcPct val="150000"/>
              </a:lnSpc>
              <a:buClr>
                <a:srgbClr val="FF0000"/>
              </a:buClr>
              <a:buSzPct val="125000"/>
              <a:buFont typeface="+mj-lt"/>
              <a:buAutoNum type="arabicPeriod"/>
            </a:pPr>
            <a:endParaRPr lang="en-US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Q"/>
            </a:pPr>
            <a:r>
              <a:rPr lang="en-US" dirty="0" smtClean="0">
                <a:latin typeface="Arial Rounded MT Bold" pitchFamily="34" charset="0"/>
              </a:rPr>
              <a:t>Penetapan asumsi didasarkan pada kajian yang cermat – penelitian &amp; pertimbangan manajemen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Q"/>
            </a:pPr>
            <a:endParaRPr lang="en-US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Q"/>
            </a:pPr>
            <a:r>
              <a:rPr lang="en-US" dirty="0" smtClean="0">
                <a:latin typeface="Arial Rounded MT Bold" pitchFamily="34" charset="0"/>
              </a:rPr>
              <a:t>Perubahan pada asumsi-asumsi berdampak pada perubahan evaluasi kinerja anggaran.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151</TotalTime>
  <Words>229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Civic</vt:lpstr>
      <vt:lpstr>Foundry</vt:lpstr>
      <vt:lpstr>PENGANGGARAN PERUSAHAAN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PENGANGGARAN PERUSAHAAN</dc:title>
  <dc:creator>AMS</dc:creator>
  <cp:lastModifiedBy>AMS</cp:lastModifiedBy>
  <cp:revision>18</cp:revision>
  <cp:lastPrinted>2008-10-11T11:27:43Z</cp:lastPrinted>
  <dcterms:created xsi:type="dcterms:W3CDTF">2008-10-11T09:10:28Z</dcterms:created>
  <dcterms:modified xsi:type="dcterms:W3CDTF">2009-03-05T03:23:17Z</dcterms:modified>
</cp:coreProperties>
</file>