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4" r:id="rId9"/>
    <p:sldId id="263" r:id="rId10"/>
    <p:sldId id="266" r:id="rId11"/>
    <p:sldId id="267" r:id="rId12"/>
    <p:sldId id="268" r:id="rId13"/>
    <p:sldId id="269" r:id="rId14"/>
    <p:sldId id="265" r:id="rId15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426" y="-402"/>
      </p:cViewPr>
      <p:guideLst>
        <p:guide orient="horz" pos="2160"/>
        <p:guide pos="36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22029-576E-4FC2-AD1F-97A467D4AEA7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685800"/>
            <a:ext cx="5715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97CBC-AAD7-4BC8-A298-5CCBC7351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48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52402"/>
            <a:ext cx="10477500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>
              <a:defRPr b="1" cap="all" spc="0">
                <a:ln/>
                <a:blipFill>
                  <a:blip r:embed="rId3"/>
                  <a:tile tx="0" ty="0" sx="100000" sy="100000" flip="none" algn="tl"/>
                </a:blip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oper Std Black" pitchFamily="18" charset="0"/>
                <a:cs typeface="Agent Orange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50" y="4953000"/>
            <a:ext cx="10572750" cy="12954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>
              <a:buNone/>
              <a:defRPr sz="3600" b="1" cap="none" spc="5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492875"/>
            <a:ext cx="2667000" cy="365125"/>
          </a:xfrm>
        </p:spPr>
        <p:txBody>
          <a:bodyPr/>
          <a:lstStyle/>
          <a:p>
            <a:fld id="{5F3DF8DD-4480-4F02-AF05-9E98FF6BD418}" type="datetime1">
              <a:rPr lang="en-US" smtClean="0"/>
              <a:t>2/21/2013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886200" y="6480470"/>
            <a:ext cx="3619500" cy="365125"/>
          </a:xfrm>
        </p:spPr>
        <p:txBody>
          <a:bodyPr/>
          <a:lstStyle>
            <a:lvl1pPr>
              <a:defRPr sz="16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Ajang Mulyadi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4400" y="6492875"/>
            <a:ext cx="2667000" cy="365125"/>
          </a:xfrm>
        </p:spPr>
        <p:txBody>
          <a:bodyPr/>
          <a:lstStyle>
            <a:lvl1pPr>
              <a:defRPr sz="1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907D0251-1E5A-4D56-838E-DE4D24E54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53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alphaModFix amt="4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670"/>
            <a:ext cx="11430000" cy="65213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sz="3200" b="0" cap="none" spc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oper Std Black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10972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92875"/>
            <a:ext cx="2667000" cy="365125"/>
          </a:xfrm>
        </p:spPr>
        <p:txBody>
          <a:bodyPr/>
          <a:lstStyle/>
          <a:p>
            <a:fld id="{0682A3CE-6BCD-40C5-976D-11EB53C1D6E6}" type="datetime1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86200" y="6459205"/>
            <a:ext cx="3619500" cy="365125"/>
          </a:xfrm>
        </p:spPr>
        <p:txBody>
          <a:bodyPr/>
          <a:lstStyle>
            <a:lvl1pPr>
              <a:defRPr sz="1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Ajang Mulyadi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484015"/>
            <a:ext cx="2667000" cy="365125"/>
          </a:xfrm>
        </p:spPr>
        <p:txBody>
          <a:bodyPr/>
          <a:lstStyle>
            <a:lvl1pPr>
              <a:defRPr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907D0251-1E5A-4D56-838E-DE4D24E54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61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2" y="4406902"/>
            <a:ext cx="97155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2" y="2906713"/>
            <a:ext cx="97155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9599-1048-451A-AFA2-86BEC362835A}" type="datetime1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8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600202"/>
            <a:ext cx="50482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600202"/>
            <a:ext cx="50482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2C95-999F-42D6-8C8D-2836859E6C06}" type="datetime1">
              <a:rPr lang="en-US" smtClean="0"/>
              <a:t>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19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535113"/>
            <a:ext cx="505023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174875"/>
            <a:ext cx="505023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2" y="1535113"/>
            <a:ext cx="505221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2" y="2174875"/>
            <a:ext cx="50522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E8E1-5D4F-4EAD-9048-5EDB7E462023}" type="datetime1">
              <a:rPr lang="en-US" smtClean="0"/>
              <a:t>2/21/2013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2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8B0B1-5C8E-4AD4-A1C2-EEE564BF7F8B}" type="datetime1">
              <a:rPr lang="en-US" smtClean="0"/>
              <a:t>2/21/2013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2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457F7-4DA4-4715-A694-67355DFCA219}" type="datetime1">
              <a:rPr lang="en-US" smtClean="0"/>
              <a:t>2/21/2013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9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3050"/>
            <a:ext cx="376039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2" y="273052"/>
            <a:ext cx="63896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1435102"/>
            <a:ext cx="376039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618A-38F1-423F-904E-7B1EA9A9868C}" type="datetime1">
              <a:rPr lang="en-US" smtClean="0"/>
              <a:t>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3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60" y="4800600"/>
            <a:ext cx="68580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60" y="612775"/>
            <a:ext cx="6858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60" y="5367338"/>
            <a:ext cx="68580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F7DE-023D-4BE7-8040-212F6630BD08}" type="datetime1">
              <a:rPr lang="en-US" smtClean="0"/>
              <a:t>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4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F7720-3A43-49D5-9400-24879A444C2B}" type="datetime1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2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74640"/>
            <a:ext cx="25717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74640"/>
            <a:ext cx="75247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64DF-DEFC-404B-AD4A-CB10813FB72D}" type="datetime1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23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1028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600202"/>
            <a:ext cx="10287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" y="6356352"/>
            <a:ext cx="266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3E515-16D5-4FE6-A5D6-4AA2F4C4C8EE}" type="datetime1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5250" y="6356352"/>
            <a:ext cx="3619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1500" y="6356352"/>
            <a:ext cx="266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D0251-1E5A-4D56-838E-DE4D24E54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39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Akuntansi manajemen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Analisis Titik Impas</a:t>
            </a:r>
            <a:endParaRPr lang="en-US" sz="5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2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6"/>
          <p:cNvSpPr/>
          <p:nvPr/>
        </p:nvSpPr>
        <p:spPr>
          <a:xfrm rot="16200000">
            <a:off x="4686300" y="3086100"/>
            <a:ext cx="2438400" cy="1905000"/>
          </a:xfrm>
          <a:prstGeom prst="downArrow">
            <a:avLst/>
          </a:prstGeom>
          <a:effectLst>
            <a:outerShdw blurRad="88900" dist="114300" dir="2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Laba=0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Perhitungan Titik Impas –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Cara Matematika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3779985"/>
              </p:ext>
            </p:extLst>
          </p:nvPr>
        </p:nvGraphicFramePr>
        <p:xfrm>
          <a:off x="228600" y="914400"/>
          <a:ext cx="1097280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Equation" r:id="rId3" imgW="4241520" imgH="660240" progId="Equation.3">
                  <p:embed/>
                </p:oleObj>
              </mc:Choice>
              <mc:Fallback>
                <p:oleObj name="Equation" r:id="rId3" imgW="4241520" imgH="660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914400"/>
                        <a:ext cx="1097280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182184"/>
              </p:ext>
            </p:extLst>
          </p:nvPr>
        </p:nvGraphicFramePr>
        <p:xfrm>
          <a:off x="533400" y="2743200"/>
          <a:ext cx="4279901" cy="268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5" imgW="2044440" imgH="1282680" progId="Equation.3">
                  <p:embed/>
                </p:oleObj>
              </mc:Choice>
              <mc:Fallback>
                <p:oleObj name="Equation" r:id="rId5" imgW="2044440" imgH="1282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3400" y="2743200"/>
                        <a:ext cx="4279901" cy="2684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875233"/>
              </p:ext>
            </p:extLst>
          </p:nvPr>
        </p:nvGraphicFramePr>
        <p:xfrm>
          <a:off x="7467600" y="2667000"/>
          <a:ext cx="2844800" cy="321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7" imgW="1358640" imgH="1536480" progId="Equation.3">
                  <p:embed/>
                </p:oleObj>
              </mc:Choice>
              <mc:Fallback>
                <p:oleObj name="Equation" r:id="rId7" imgW="1358640" imgH="1536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67600" y="2667000"/>
                        <a:ext cx="2844800" cy="321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1764732"/>
              </p:ext>
            </p:extLst>
          </p:nvPr>
        </p:nvGraphicFramePr>
        <p:xfrm>
          <a:off x="3198283" y="5791200"/>
          <a:ext cx="5033433" cy="545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9" imgW="2108160" imgH="228600" progId="Equation.3">
                  <p:embed/>
                </p:oleObj>
              </mc:Choice>
              <mc:Fallback>
                <p:oleObj name="Equation" r:id="rId9" imgW="21081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98283" y="5791200"/>
                        <a:ext cx="5033433" cy="545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645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Perhitungan Titik Impas –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Cara Matematika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814517"/>
              </p:ext>
            </p:extLst>
          </p:nvPr>
        </p:nvGraphicFramePr>
        <p:xfrm>
          <a:off x="803275" y="1524000"/>
          <a:ext cx="9132888" cy="454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3" imgW="4775040" imgH="2374560" progId="Equation.3">
                  <p:embed/>
                </p:oleObj>
              </mc:Choice>
              <mc:Fallback>
                <p:oleObj name="Equation" r:id="rId3" imgW="4775040" imgH="2374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3275" y="1524000"/>
                        <a:ext cx="9132888" cy="4541838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rgbClr val="00B0F0"/>
                          </a:gs>
                          <a:gs pos="49000">
                            <a:schemeClr val="bg1"/>
                          </a:gs>
                          <a:gs pos="100000">
                            <a:srgbClr val="00B0F0"/>
                          </a:gs>
                        </a:gsLst>
                        <a:lin ang="16200000" scaled="0"/>
                      </a:gra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355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Perhitungan Titik Impas –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Cara Matematika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20343" y="914400"/>
            <a:ext cx="6389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BEP Rupiah = Kuantitas BEP x Harga Jual Per Unit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911789"/>
              </p:ext>
            </p:extLst>
          </p:nvPr>
        </p:nvGraphicFramePr>
        <p:xfrm>
          <a:off x="228600" y="1600200"/>
          <a:ext cx="45720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3" imgW="1777680" imgH="3213000" progId="Equation.3">
                  <p:embed/>
                </p:oleObj>
              </mc:Choice>
              <mc:Fallback>
                <p:oleObj name="Equation" r:id="rId3" imgW="1777680" imgH="3213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600200"/>
                        <a:ext cx="4572000" cy="4572000"/>
                      </a:xfrm>
                      <a:prstGeom prst="rect">
                        <a:avLst/>
                      </a:prstGeom>
                      <a:ln w="25400" cmpd="dbl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118746"/>
              </p:ext>
            </p:extLst>
          </p:nvPr>
        </p:nvGraphicFramePr>
        <p:xfrm>
          <a:off x="5715000" y="1600200"/>
          <a:ext cx="5486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5" imgW="2476440" imgH="457200" progId="Equation.3">
                  <p:embed/>
                </p:oleObj>
              </mc:Choice>
              <mc:Fallback>
                <p:oleObj name="Equation" r:id="rId5" imgW="24764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15000" y="1600200"/>
                        <a:ext cx="548640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083919"/>
              </p:ext>
            </p:extLst>
          </p:nvPr>
        </p:nvGraphicFramePr>
        <p:xfrm>
          <a:off x="4572000" y="3429000"/>
          <a:ext cx="66294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7" imgW="4076640" imgH="774360" progId="Equation.3">
                  <p:embed/>
                </p:oleObj>
              </mc:Choice>
              <mc:Fallback>
                <p:oleObj name="Equation" r:id="rId7" imgW="4076640" imgH="774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72000" y="3429000"/>
                        <a:ext cx="6629400" cy="1219200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rgbClr val="00B0F0"/>
                          </a:gs>
                          <a:gs pos="49000">
                            <a:schemeClr val="bg1"/>
                          </a:gs>
                          <a:gs pos="100000">
                            <a:srgbClr val="00B0F0"/>
                          </a:gs>
                        </a:gsLst>
                        <a:lin ang="16200000" scaled="0"/>
                      </a:gradFill>
                      <a:ln>
                        <a:solidFill>
                          <a:srgbClr val="00B0F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383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Perhitungan Titik Impas –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Contoh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7386478"/>
              </p:ext>
            </p:extLst>
          </p:nvPr>
        </p:nvGraphicFramePr>
        <p:xfrm>
          <a:off x="2057400" y="838200"/>
          <a:ext cx="7315200" cy="182880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525420"/>
                <a:gridCol w="27897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Harga Jual per satuan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1.500,00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Biaya Variabel per satuan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750,00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Biaya Tetap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750.000.000,00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Volume yang direncanakan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2.500.000 unit</a:t>
                      </a:r>
                      <a:endParaRPr lang="en-US" sz="2400" b="1" i="1" dirty="0">
                        <a:latin typeface="Cambria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331685"/>
              </p:ext>
            </p:extLst>
          </p:nvPr>
        </p:nvGraphicFramePr>
        <p:xfrm>
          <a:off x="228600" y="2971800"/>
          <a:ext cx="451485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3" imgW="1688760" imgH="1231560" progId="Equation.3">
                  <p:embed/>
                </p:oleObj>
              </mc:Choice>
              <mc:Fallback>
                <p:oleObj name="Equation" r:id="rId3" imgW="1688760" imgH="1231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2971800"/>
                        <a:ext cx="4514850" cy="289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49866"/>
              </p:ext>
            </p:extLst>
          </p:nvPr>
        </p:nvGraphicFramePr>
        <p:xfrm>
          <a:off x="5257800" y="2743200"/>
          <a:ext cx="59436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5" imgW="3022560" imgH="2336760" progId="Equation.3">
                  <p:embed/>
                </p:oleObj>
              </mc:Choice>
              <mc:Fallback>
                <p:oleObj name="Equation" r:id="rId5" imgW="3022560" imgH="23367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7800" y="2743200"/>
                        <a:ext cx="59436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239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721896"/>
            <a:ext cx="11430000" cy="6172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4743046" y="1274896"/>
            <a:ext cx="2861953" cy="2161309"/>
          </a:xfrm>
          <a:custGeom>
            <a:avLst/>
            <a:gdLst>
              <a:gd name="connsiteX0" fmla="*/ 0 w 2861953"/>
              <a:gd name="connsiteY0" fmla="*/ 2161309 h 2161309"/>
              <a:gd name="connsiteX1" fmla="*/ 2861953 w 2861953"/>
              <a:gd name="connsiteY1" fmla="*/ 0 h 2161309"/>
              <a:gd name="connsiteX2" fmla="*/ 2861953 w 2861953"/>
              <a:gd name="connsiteY2" fmla="*/ 1033153 h 2161309"/>
              <a:gd name="connsiteX3" fmla="*/ 71252 w 2861953"/>
              <a:gd name="connsiteY3" fmla="*/ 2149434 h 2161309"/>
              <a:gd name="connsiteX4" fmla="*/ 59377 w 2861953"/>
              <a:gd name="connsiteY4" fmla="*/ 2137559 h 2161309"/>
              <a:gd name="connsiteX0" fmla="*/ 0 w 2861953"/>
              <a:gd name="connsiteY0" fmla="*/ 2161309 h 2161309"/>
              <a:gd name="connsiteX1" fmla="*/ 2861953 w 2861953"/>
              <a:gd name="connsiteY1" fmla="*/ 0 h 2161309"/>
              <a:gd name="connsiteX2" fmla="*/ 2861953 w 2861953"/>
              <a:gd name="connsiteY2" fmla="*/ 1068779 h 2161309"/>
              <a:gd name="connsiteX3" fmla="*/ 71252 w 2861953"/>
              <a:gd name="connsiteY3" fmla="*/ 2149434 h 2161309"/>
              <a:gd name="connsiteX4" fmla="*/ 59377 w 2861953"/>
              <a:gd name="connsiteY4" fmla="*/ 2137559 h 216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1953" h="2161309">
                <a:moveTo>
                  <a:pt x="0" y="2161309"/>
                </a:moveTo>
                <a:lnTo>
                  <a:pt x="2861953" y="0"/>
                </a:lnTo>
                <a:lnTo>
                  <a:pt x="2861953" y="1068779"/>
                </a:lnTo>
                <a:lnTo>
                  <a:pt x="71252" y="2149434"/>
                </a:lnTo>
                <a:lnTo>
                  <a:pt x="59377" y="2137559"/>
                </a:lnTo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Freeform 44"/>
          <p:cNvSpPr/>
          <p:nvPr/>
        </p:nvSpPr>
        <p:spPr>
          <a:xfrm>
            <a:off x="1140031" y="3479470"/>
            <a:ext cx="3562598" cy="2683824"/>
          </a:xfrm>
          <a:custGeom>
            <a:avLst/>
            <a:gdLst>
              <a:gd name="connsiteX0" fmla="*/ 0 w 3562598"/>
              <a:gd name="connsiteY0" fmla="*/ 2683824 h 2683824"/>
              <a:gd name="connsiteX1" fmla="*/ 3562598 w 3562598"/>
              <a:gd name="connsiteY1" fmla="*/ 0 h 2683824"/>
              <a:gd name="connsiteX2" fmla="*/ 0 w 3562598"/>
              <a:gd name="connsiteY2" fmla="*/ 1306286 h 2683824"/>
              <a:gd name="connsiteX3" fmla="*/ 11875 w 3562598"/>
              <a:gd name="connsiteY3" fmla="*/ 2648198 h 268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2598" h="2683824">
                <a:moveTo>
                  <a:pt x="0" y="2683824"/>
                </a:moveTo>
                <a:lnTo>
                  <a:pt x="3562598" y="0"/>
                </a:lnTo>
                <a:lnTo>
                  <a:pt x="0" y="1306286"/>
                </a:lnTo>
                <a:lnTo>
                  <a:pt x="11875" y="2648198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Perhitungan Titik Impas –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Cara Grafis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143000" y="838200"/>
            <a:ext cx="0" cy="5334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143000" y="6172200"/>
            <a:ext cx="83058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-1736833" y="3320533"/>
            <a:ext cx="4178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Jumlah Penghasilan dan Biaya (Jutaan Rp)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19600" y="6456220"/>
            <a:ext cx="1917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Volume Penjualan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806" y="62394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617220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59569" y="61049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37113" y="61722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53399" y="617566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7276" y="502814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6745" y="4114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3578" y="32224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0257" y="23622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1140492" y="1143000"/>
            <a:ext cx="6631908" cy="5029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860632" y="978750"/>
            <a:ext cx="20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Jumlah Penghasilan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143000" y="4800600"/>
            <a:ext cx="6400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772400" y="4615934"/>
            <a:ext cx="200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Jumlah Biaya Tetap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1143000" y="2362200"/>
            <a:ext cx="6400800" cy="24384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772400" y="2174069"/>
            <a:ext cx="1433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Jumlah Biaya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Right Brace 34"/>
          <p:cNvSpPr/>
          <p:nvPr/>
        </p:nvSpPr>
        <p:spPr>
          <a:xfrm>
            <a:off x="7379368" y="2504936"/>
            <a:ext cx="393032" cy="2257199"/>
          </a:xfrm>
          <a:prstGeom prst="rightBrace">
            <a:avLst>
              <a:gd name="adj1" fmla="val 42006"/>
              <a:gd name="adj2" fmla="val 48934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7772400" y="3396734"/>
            <a:ext cx="1589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Biaya Variabel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Oval 36"/>
          <p:cNvSpPr/>
          <p:nvPr/>
        </p:nvSpPr>
        <p:spPr>
          <a:xfrm>
            <a:off x="4699404" y="3338170"/>
            <a:ext cx="182880" cy="1828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37" idx="4"/>
          </p:cNvCxnSpPr>
          <p:nvPr/>
        </p:nvCxnSpPr>
        <p:spPr>
          <a:xfrm>
            <a:off x="4790844" y="3521050"/>
            <a:ext cx="0" cy="258388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1143000" y="3429610"/>
            <a:ext cx="3556404" cy="1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 rot="19711627">
            <a:off x="5986469" y="2197038"/>
            <a:ext cx="1123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LABA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 rot="19711627">
            <a:off x="1863897" y="4431268"/>
            <a:ext cx="1123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RUGI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9139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5" grpId="0"/>
      <p:bldP spid="31" grpId="0"/>
      <p:bldP spid="34" grpId="0"/>
      <p:bldP spid="35" grpId="0" animBg="1"/>
      <p:bldP spid="36" grpId="0"/>
      <p:bldP spid="37" grpId="0" animBg="1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Perhitungan Titik Impas –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Grafik Laba Satuan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Ajang</a:t>
            </a:r>
            <a:r>
              <a:rPr lang="en-US" dirty="0" smtClean="0"/>
              <a:t> </a:t>
            </a:r>
            <a:r>
              <a:rPr lang="en-US" dirty="0" err="1" smtClean="0"/>
              <a:t>Mulyadi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3000" y="726375"/>
            <a:ext cx="9144000" cy="5410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2927" y="32468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>
            <a:stCxn id="6" idx="1"/>
            <a:endCxn id="6" idx="3"/>
          </p:cNvCxnSpPr>
          <p:nvPr/>
        </p:nvCxnSpPr>
        <p:spPr>
          <a:xfrm>
            <a:off x="1143000" y="3431475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4773" y="510540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-750.000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2600" y="613657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67000" y="615657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6714" y="614293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95800" y="615657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00943" y="61716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1250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48400" y="615657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1143000" y="1524000"/>
            <a:ext cx="7467600" cy="3766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29267" y="411480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-375.000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6918" y="2281259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375.000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1892" y="1447800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750.000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 rot="19984020">
            <a:off x="6312680" y="1869024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Garis Laba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>
            <a:off x="4734495" y="3338170"/>
            <a:ext cx="182880" cy="18288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826469" y="3521050"/>
            <a:ext cx="0" cy="258388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Line Callout 1 (No Border) 27"/>
          <p:cNvSpPr/>
          <p:nvPr/>
        </p:nvSpPr>
        <p:spPr>
          <a:xfrm>
            <a:off x="2851273" y="2779036"/>
            <a:ext cx="1397469" cy="343790"/>
          </a:xfrm>
          <a:prstGeom prst="callout1">
            <a:avLst>
              <a:gd name="adj1" fmla="val 49838"/>
              <a:gd name="adj2" fmla="val 101288"/>
              <a:gd name="adj3" fmla="val 169495"/>
              <a:gd name="adj4" fmla="val 13672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Titik impas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760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Perhitungan Titik Impas –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Contoh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783903"/>
              </p:ext>
            </p:extLst>
          </p:nvPr>
        </p:nvGraphicFramePr>
        <p:xfrm>
          <a:off x="723901" y="838200"/>
          <a:ext cx="9982198" cy="5887863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550961"/>
                <a:gridCol w="1550961"/>
                <a:gridCol w="1720069"/>
                <a:gridCol w="1720069"/>
                <a:gridCol w="1720069"/>
                <a:gridCol w="1720069"/>
              </a:tblGrid>
              <a:tr h="1078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Volume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Fixed Costs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Variable Costs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Total Costs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Total Revenue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Laba/Rugi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FF00"/>
                    </a:solidFill>
                  </a:tcPr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 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(750,000,000)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100,000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825,000,000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150,000,000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(675,000,000)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200,000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150,000,000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900,000,000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300,000,000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(600,000,000)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300,000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225,000,000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975,000,000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450,000,000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(525,000,000)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400,000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300,000,000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1,050,000,000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600,000,000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(450,000,000)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500,000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375,000,000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1,125,000,000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(375,000,000)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600,000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450,000,000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1,200,000,000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900,000,000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(300,000,000)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700,000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525,000,000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1,275,000,000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1,050,000,000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(225,000,000)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800,000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600,000,000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1,350,000,000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1,200,000,000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(150,000,000)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  900,000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675,000,000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1,425,000,000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1,350,000,000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(75,000,000)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1,000,000 </a:t>
                      </a:r>
                      <a:endParaRPr lang="en-US" sz="14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750,000,000 </a:t>
                      </a:r>
                      <a:endParaRPr lang="en-US" sz="1400" b="1" i="0" u="none" strike="noStrike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750,000,000 </a:t>
                      </a:r>
                      <a:endParaRPr lang="en-US" sz="1400" b="1" i="0" u="none" strike="noStrike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1,500,000,000 </a:t>
                      </a:r>
                      <a:endParaRPr lang="en-US" sz="1400" b="1" i="0" u="none" strike="noStrike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1,500,000,000 </a:t>
                      </a:r>
                      <a:endParaRPr lang="en-US" sz="1400" b="1" i="0" u="none" strike="noStrike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                   -   </a:t>
                      </a:r>
                      <a:endParaRPr lang="en-US" sz="14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4709" marR="4709" marT="4709" marB="0" anchor="b">
                    <a:solidFill>
                      <a:srgbClr val="FFCCFF"/>
                    </a:solidFill>
                  </a:tcPr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1,100,000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825,000,000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1,575,000,000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1,650,000,000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1,200,000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900,000,000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1,650,000,000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1,800,000,000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150,000,000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1,300,000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975,000,000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1,725,000,000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1,950,000,000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225,000,000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1,400,000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1,050,000,000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1,800,000,000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2,100,000,000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300,000,000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1,500,000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1,125,000,000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1,875,000,000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2,250,000,000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375,000,000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1,600,000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1,200,000,000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1,950,000,000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2,400,000,000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450,000,000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1,700,000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1,275,000,000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2,025,000,000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2,550,000,000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525,000,000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1,800,000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1,350,000,000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2,100,000,000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2,700,000,000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600,000,000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1,900,000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1,425,000,000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2,175,000,000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2,850,000,000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675,000,000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2,000,000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1,500,000,000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2,250,000,000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3,000,000,000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2,100,000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1,575,000,000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2,325,000,000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3,150,000,000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825,000,000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2,200,000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1,650,000,000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2,400,000,000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3,300,000,000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900,000,000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2,300,000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1,725,000,000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2,475,000,000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3,450,000,000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975,000,000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2,400,000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1,800,000,000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2,550,000,000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3,600,000,000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1,050,000,000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  <a:tr h="195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2,500,000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1,875,000,000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2,625,000,000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3,750,000,000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1,125,000,000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09" marR="4709" marT="4709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06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Analisis </a:t>
            </a:r>
            <a:r>
              <a:rPr lang="en-US" dirty="0" err="1" smtClean="0"/>
              <a:t>Sensitivitas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Ajang</a:t>
            </a:r>
            <a:r>
              <a:rPr lang="en-US" dirty="0" smtClean="0"/>
              <a:t> </a:t>
            </a:r>
            <a:r>
              <a:rPr lang="en-US" dirty="0" err="1" smtClean="0"/>
              <a:t>Mulyadi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910684"/>
              </p:ext>
            </p:extLst>
          </p:nvPr>
        </p:nvGraphicFramePr>
        <p:xfrm>
          <a:off x="228600" y="914400"/>
          <a:ext cx="10668001" cy="510682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238043"/>
                <a:gridCol w="740513"/>
                <a:gridCol w="740513"/>
                <a:gridCol w="1018204"/>
                <a:gridCol w="1238043"/>
                <a:gridCol w="1238043"/>
                <a:gridCol w="1238043"/>
                <a:gridCol w="1238043"/>
                <a:gridCol w="1238043"/>
                <a:gridCol w="740513"/>
              </a:tblGrid>
              <a:tr h="23139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effectLst/>
                          <a:latin typeface="Cambria" pitchFamily="18" charset="0"/>
                        </a:rPr>
                        <a:t>F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Cambria" pitchFamily="18" charset="0"/>
                        </a:rPr>
                        <a:t>v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mbria" pitchFamily="18" charset="0"/>
                        </a:rPr>
                        <a:t>Volume penjualan yang harus diperoleh pada tingkat laba (asumsi harga jual tetap)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22453">
                <a:tc v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Cambria" pitchFamily="18" charset="0"/>
                        </a:rPr>
                        <a:t>MK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Cambria" pitchFamily="18" charset="0"/>
                        </a:rPr>
                        <a:t>                       -  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Cambria" pitchFamily="18" charset="0"/>
                        </a:rPr>
                        <a:t>100,000,000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Cambria" pitchFamily="18" charset="0"/>
                        </a:rPr>
                        <a:t>150,000,000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Cambria" pitchFamily="18" charset="0"/>
                        </a:rPr>
                        <a:t>200,000,000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Cambria" pitchFamily="18" charset="0"/>
                        </a:rPr>
                        <a:t>250,000,000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Cambria" pitchFamily="18" charset="0"/>
                        </a:rPr>
                        <a:t>300,000,000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750,000,000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750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750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1,000,000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1,133,333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1,200,000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1,266,667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1,333,333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1,400,000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CFF"/>
                    </a:solidFill>
                  </a:tcPr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750,000,000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675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1,111,111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1,259,259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1,333,333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1,407,407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1,481,481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1,555,556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750,000,000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1,250,000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1,416,667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1,500,000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1,583,333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1,666,667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1,750,000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750,000,000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675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909,091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1,030,303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1,090,909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1,151,515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1,212,121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1,272,727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750,000,000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833,333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944,444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1,055,556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1,111,111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1,166,667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825,000,000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1,100,000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1,233,333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1,300,000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1,366,667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1,433,333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1,500,000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900,000,000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1,200,000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1,333,333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1,400,000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1,466,667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1,533,333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1,600,000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675,000,000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900,000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1,033,333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1,100,000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1,166,667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1,233,333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1,300,000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600,000,000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800,000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933,333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1,000,000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1,066,667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1,133,333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1,200,000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61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185807"/>
              </p:ext>
            </p:extLst>
          </p:nvPr>
        </p:nvGraphicFramePr>
        <p:xfrm>
          <a:off x="2667000" y="3810000"/>
          <a:ext cx="63881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3" imgW="2654280" imgH="1206360" progId="Equation.3">
                  <p:embed/>
                </p:oleObj>
              </mc:Choice>
              <mc:Fallback>
                <p:oleObj name="Equation" r:id="rId3" imgW="2654280" imgH="1206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00" y="3810000"/>
                        <a:ext cx="6388100" cy="274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1828800"/>
            <a:ext cx="11430000" cy="1905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 of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109728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Berapa volume penjualan boleh turun tetapi perusahaan tidak mengalami kerugian ?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061008"/>
              </p:ext>
            </p:extLst>
          </p:nvPr>
        </p:nvGraphicFramePr>
        <p:xfrm>
          <a:off x="131619" y="1905000"/>
          <a:ext cx="5562599" cy="190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5" imgW="2311200" imgH="774360" progId="Equation.3">
                  <p:embed/>
                </p:oleObj>
              </mc:Choice>
              <mc:Fallback>
                <p:oleObj name="Equation" r:id="rId5" imgW="2311200" imgH="774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1619" y="1905000"/>
                        <a:ext cx="5562599" cy="1906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911658"/>
              </p:ext>
            </p:extLst>
          </p:nvPr>
        </p:nvGraphicFramePr>
        <p:xfrm>
          <a:off x="5682343" y="1981200"/>
          <a:ext cx="4038600" cy="152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7" imgW="2692080" imgH="1041120" progId="Equation.3">
                  <p:embed/>
                </p:oleObj>
              </mc:Choice>
              <mc:Fallback>
                <p:oleObj name="Equation" r:id="rId7" imgW="2692080" imgH="10411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82343" y="1981200"/>
                        <a:ext cx="4038600" cy="1528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733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828800"/>
            <a:ext cx="11430000" cy="1905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 of Leverage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109728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Persentase perubahan pada laba yang diakibatkan oleh perubahan pada volume penjualan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593138"/>
              </p:ext>
            </p:extLst>
          </p:nvPr>
        </p:nvGraphicFramePr>
        <p:xfrm>
          <a:off x="1049338" y="1905000"/>
          <a:ext cx="3727450" cy="190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3" imgW="1549080" imgH="774360" progId="Equation.3">
                  <p:embed/>
                </p:oleObj>
              </mc:Choice>
              <mc:Fallback>
                <p:oleObj name="Equation" r:id="rId3" imgW="1549080" imgH="774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9338" y="1905000"/>
                        <a:ext cx="3727450" cy="1906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188566"/>
              </p:ext>
            </p:extLst>
          </p:nvPr>
        </p:nvGraphicFramePr>
        <p:xfrm>
          <a:off x="5938838" y="1990725"/>
          <a:ext cx="352425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5" imgW="2349360" imgH="1028520" progId="Equation.3">
                  <p:embed/>
                </p:oleObj>
              </mc:Choice>
              <mc:Fallback>
                <p:oleObj name="Equation" r:id="rId5" imgW="2349360" imgH="10285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38838" y="1990725"/>
                        <a:ext cx="3524250" cy="150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4876800"/>
            <a:ext cx="1089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 :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DOL = 3 artinya setiap perubahan 1% pada volume penjualan akan mengakibatkan perubahan laba 3%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1708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3429000"/>
            <a:ext cx="11430000" cy="304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3218" y="1379560"/>
            <a:ext cx="6248400" cy="2121335"/>
          </a:xfrm>
          <a:prstGeom prst="rightArrow">
            <a:avLst>
              <a:gd name="adj1" fmla="val 50000"/>
              <a:gd name="adj2" fmla="val 28769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Pengaruh Pajak Penghasilan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10972800" cy="7620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Bagaimanakah pengaruh beban pajak penghasilan terhadap titik impas ?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Lihat data di contoh pertama !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409723"/>
              </p:ext>
            </p:extLst>
          </p:nvPr>
        </p:nvGraphicFramePr>
        <p:xfrm>
          <a:off x="228600" y="1828800"/>
          <a:ext cx="5562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3" imgW="3860640" imgH="774360" progId="Equation.3">
                  <p:embed/>
                </p:oleObj>
              </mc:Choice>
              <mc:Fallback>
                <p:oleObj name="Equation" r:id="rId3" imgW="3860640" imgH="774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828800"/>
                        <a:ext cx="5562600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50282" y="1854023"/>
            <a:ext cx="487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Bagaimana kalau ada PPh badan 40%, berapakah volume penjualan harus dicapai agar target laba tidak berubah ?</a:t>
            </a:r>
            <a:endParaRPr lang="en-US" sz="2000" b="1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521066"/>
              </p:ext>
            </p:extLst>
          </p:nvPr>
        </p:nvGraphicFramePr>
        <p:xfrm>
          <a:off x="2971800" y="3657600"/>
          <a:ext cx="54864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5" imgW="2286000" imgH="1282680" progId="Equation.3">
                  <p:embed/>
                </p:oleObj>
              </mc:Choice>
              <mc:Fallback>
                <p:oleObj name="Equation" r:id="rId5" imgW="2286000" imgH="1282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71800" y="3657600"/>
                        <a:ext cx="5486400" cy="259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050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Ajang</a:t>
            </a:r>
            <a:r>
              <a:rPr lang="en-US" dirty="0" smtClean="0"/>
              <a:t> </a:t>
            </a:r>
            <a:r>
              <a:rPr lang="en-US" dirty="0" err="1" smtClean="0"/>
              <a:t>Mulyadi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5638800"/>
            <a:ext cx="10896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Dengan menjual 3.500.000 unit beban pajak 40% tidak akan mempengaruhi target laba Rp 1.125.000.000,00. </a:t>
            </a:r>
          </a:p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Buktikan !!!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43000"/>
            <a:ext cx="11430000" cy="441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Pengaruh Pajak Penghasilan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215234"/>
              </p:ext>
            </p:extLst>
          </p:nvPr>
        </p:nvGraphicFramePr>
        <p:xfrm>
          <a:off x="1181100" y="1295400"/>
          <a:ext cx="9067800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3" imgW="4038480" imgH="2247840" progId="Equation.3">
                  <p:embed/>
                </p:oleObj>
              </mc:Choice>
              <mc:Fallback>
                <p:oleObj name="Equation" r:id="rId3" imgW="4038480" imgH="22478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1100" y="1295400"/>
                        <a:ext cx="9067800" cy="407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566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4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 build="allAtOnce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Ajang</a:t>
            </a:r>
            <a:r>
              <a:rPr lang="en-US" dirty="0" smtClean="0"/>
              <a:t> </a:t>
            </a:r>
            <a:r>
              <a:rPr lang="en-US" dirty="0" err="1" smtClean="0"/>
              <a:t>Mulyadi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0251-1E5A-4D56-838E-DE4D24E54CA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308327"/>
            <a:ext cx="7305675" cy="59306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7890" y="240311"/>
            <a:ext cx="5295900" cy="874930"/>
          </a:xfrm>
          <a:prstGeom prst="rect">
            <a:avLst/>
          </a:prstGeom>
          <a:noFill/>
        </p:spPr>
        <p:txBody>
          <a:bodyPr wrap="none" rtlCol="0">
            <a:prstTxWarp prst="textIn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TERIMA KASIH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219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734</Words>
  <Application>Microsoft Office PowerPoint</Application>
  <PresentationFormat>Custom</PresentationFormat>
  <Paragraphs>355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Equation</vt:lpstr>
      <vt:lpstr>Microsoft Equation 3.0</vt:lpstr>
      <vt:lpstr>Akuntansi manajemen</vt:lpstr>
      <vt:lpstr>Perhitungan Titik Impas – Cara Matematika</vt:lpstr>
      <vt:lpstr>Perhitungan Titik Impas – Cara Matematika</vt:lpstr>
      <vt:lpstr>Perhitungan Titik Impas – Cara Matematika</vt:lpstr>
      <vt:lpstr>Perhitungan Titik Impas – Contoh</vt:lpstr>
      <vt:lpstr>Perhitungan Titik Impas – Cara Grafis</vt:lpstr>
      <vt:lpstr>Perhitungan Titik Impas – Grafik Laba Satuan</vt:lpstr>
      <vt:lpstr>Perhitungan Titik Impas – Contoh</vt:lpstr>
      <vt:lpstr>Analisis Sensitivitas</vt:lpstr>
      <vt:lpstr>Margin of Safety</vt:lpstr>
      <vt:lpstr>Degree of Leverage</vt:lpstr>
      <vt:lpstr>Pengaruh Pajak Penghasilan</vt:lpstr>
      <vt:lpstr>Pengaruh Pajak Penghasilan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Ketua Prodi</dc:creator>
  <cp:lastModifiedBy>Ketua Prodi</cp:lastModifiedBy>
  <cp:revision>8</cp:revision>
  <dcterms:created xsi:type="dcterms:W3CDTF">2013-02-20T09:17:31Z</dcterms:created>
  <dcterms:modified xsi:type="dcterms:W3CDTF">2013-02-21T05:27:09Z</dcterms:modified>
</cp:coreProperties>
</file>