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0972800" cy="6858000"/>
  <p:notesSz cx="7102475" cy="1121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82" y="-84"/>
      </p:cViewPr>
      <p:guideLst>
        <p:guide orient="horz" pos="216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/>
          <a:lstStyle>
            <a:lvl1pPr algn="r">
              <a:defRPr sz="1400"/>
            </a:lvl1pPr>
          </a:lstStyle>
          <a:p>
            <a:fld id="{835C054E-887A-45B2-AFBF-DCDC40AFB1D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654465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10654465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 anchor="b"/>
          <a:lstStyle>
            <a:lvl1pPr algn="r">
              <a:defRPr sz="1400"/>
            </a:lvl1pPr>
          </a:lstStyle>
          <a:p>
            <a:fld id="{8484B0FB-C956-4851-B027-0C2C0DAC1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7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/>
          <a:lstStyle>
            <a:lvl1pPr algn="r">
              <a:defRPr sz="1400"/>
            </a:lvl1pPr>
          </a:lstStyle>
          <a:p>
            <a:fld id="{746D1206-E71D-4C5B-BF19-3B7BB24A49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913" y="842963"/>
            <a:ext cx="6724650" cy="4203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4681" tIns="52340" rIns="104681" bIns="5234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5328206"/>
            <a:ext cx="5681980" cy="5047774"/>
          </a:xfrm>
          <a:prstGeom prst="rect">
            <a:avLst/>
          </a:prstGeom>
        </p:spPr>
        <p:txBody>
          <a:bodyPr vert="horz" lIns="104681" tIns="52340" rIns="104681" bIns="5234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654465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10654465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 anchor="b"/>
          <a:lstStyle>
            <a:lvl1pPr algn="r">
              <a:defRPr sz="1400"/>
            </a:lvl1pPr>
          </a:lstStyle>
          <a:p>
            <a:fld id="{8653E4B1-40F6-4A73-9C7C-077E18A7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632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alphaModFix amt="97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865" y="4455928"/>
            <a:ext cx="3332570" cy="1752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7861" y="5326411"/>
            <a:ext cx="8709291" cy="882119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0" algn="r">
              <a:buNone/>
              <a:defRPr sz="2200" b="1" cap="all" spc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38267" y="6492877"/>
            <a:ext cx="3017520" cy="365125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fld id="{351EA6DB-7B22-42C3-89C3-38844391CC2F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" y="6492877"/>
            <a:ext cx="4023361" cy="365125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r>
              <a:rPr lang="en-US" smtClean="0"/>
              <a:t>Ajang Mulyadi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0" y="6492877"/>
            <a:ext cx="2194560" cy="365125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fld id="{4ABD20DF-EE30-45F7-9EAE-6603C04CFA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1" y="1600202"/>
            <a:ext cx="9085684" cy="1793167"/>
          </a:xfrm>
          <a:effectLst/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marL="182880" indent="0" algn="r">
              <a:buNone/>
              <a:defRPr sz="6000" b="1" cap="none" spc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942521" y="6492877"/>
            <a:ext cx="3017520" cy="365125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fld id="{D009F57F-4574-4F0C-AFEA-A0F31F0BFC3B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" y="6492877"/>
            <a:ext cx="4023361" cy="365125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63440" y="6492877"/>
            <a:ext cx="2194560" cy="365125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fld id="{4ABD20DF-EE30-45F7-9EAE-6603C04CFA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" y="3"/>
            <a:ext cx="10972800" cy="38099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200" b="1" cap="none" spc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Rounded MT Bol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6B09-3953-4014-BA90-AECC84EC0804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731520"/>
            <a:ext cx="768096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09728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09728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09728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09728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9834" y="2172648"/>
            <a:ext cx="7160000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6927" y="4607511"/>
            <a:ext cx="7164592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8F00-EB15-429C-864E-8BDD5971C0CC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89C97-23ED-4335-AF14-F845818BA691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599" y="731519"/>
            <a:ext cx="401604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574182" y="731520"/>
            <a:ext cx="401604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731520"/>
            <a:ext cx="401604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7737" y="1400327"/>
            <a:ext cx="401604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6762" y="731520"/>
            <a:ext cx="401604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1399032"/>
            <a:ext cx="401604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461D-5708-4897-8102-1A689768BA74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9292-C3DA-4644-800D-99C909A5E076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914" y="2209802"/>
            <a:ext cx="436330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2218" y="731520"/>
            <a:ext cx="482050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0919" y="3497802"/>
            <a:ext cx="4066392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605F-CD53-4558-8519-A712625DDB7C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09728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09728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09728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09728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70211" y="1143000"/>
            <a:ext cx="493776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3465" y="1010486"/>
            <a:ext cx="4432936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53FF-8616-40A9-8F14-75D35BB656D4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722" y="4464421"/>
            <a:ext cx="7660246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0" y="731519"/>
            <a:ext cx="768096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05DA-6217-4AB0-AA98-1A6748A87D10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84510" y="376519"/>
            <a:ext cx="246888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88936" y="731521"/>
            <a:ext cx="5795145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2B07-F0DA-4A75-959D-7F082E1D8E53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09728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09728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09728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09728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51948" y="4372168"/>
            <a:ext cx="7815013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732260"/>
            <a:ext cx="768096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06640" y="6172202"/>
            <a:ext cx="3017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7C9110-BBE9-4050-87FD-BC478BB1FFD1}" type="datetime2">
              <a:rPr lang="en-US" smtClean="0"/>
              <a:t>Monday, February 11,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8641" y="6172202"/>
            <a:ext cx="4023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0" y="6172202"/>
            <a:ext cx="2194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ABD20DF-EE30-45F7-9EAE-6603C04CFA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THE WAYS OF KNOWING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1" y="1600202"/>
            <a:ext cx="9707701" cy="1793167"/>
          </a:xfrm>
        </p:spPr>
        <p:txBody>
          <a:bodyPr/>
          <a:lstStyle/>
          <a:p>
            <a:pPr marL="182880" indent="0">
              <a:buNone/>
            </a:pPr>
            <a:r>
              <a:rPr lang="en-US" sz="6600" dirty="0" smtClean="0"/>
              <a:t>METODE PENELITIAN</a:t>
            </a:r>
            <a:endParaRPr lang="en-US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26969" y="5270402"/>
            <a:ext cx="18261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01</a:t>
            </a:r>
            <a:endParaRPr lang="en-US" sz="9600" b="1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79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Mengapa orang melakukan 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penelitian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 ?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03120" y="1828802"/>
            <a:ext cx="65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Rasa ingin tahu</a:t>
            </a:r>
          </a:p>
          <a:p>
            <a:pPr algn="ctr"/>
            <a:r>
              <a:rPr lang="en-US" dirty="0" smtClean="0"/>
              <a:t>(</a:t>
            </a:r>
            <a:r>
              <a:rPr lang="en-US" b="1" i="1" dirty="0">
                <a:solidFill>
                  <a:srgbClr val="FF0000"/>
                </a:solidFill>
              </a:rPr>
              <a:t>desire to know </a:t>
            </a:r>
            <a:r>
              <a:rPr lang="en-US" b="1" i="1" dirty="0" smtClean="0">
                <a:solidFill>
                  <a:srgbClr val="FF0000"/>
                </a:solidFill>
              </a:rPr>
              <a:t>something </a:t>
            </a:r>
            <a:r>
              <a:rPr lang="en-US" b="1" dirty="0" smtClean="0">
                <a:solidFill>
                  <a:srgbClr val="FF0000"/>
                </a:solidFill>
              </a:rPr>
              <a:t>- </a:t>
            </a:r>
            <a:r>
              <a:rPr lang="en-US" i="1" dirty="0" smtClean="0">
                <a:solidFill>
                  <a:srgbClr val="FF0000"/>
                </a:solidFill>
              </a:rPr>
              <a:t>curiosity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65724" y="3684657"/>
            <a:ext cx="28584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Mencari tahu</a:t>
            </a:r>
          </a:p>
          <a:p>
            <a:pPr algn="ctr"/>
            <a:r>
              <a:rPr lang="en-US" sz="2000" dirty="0" smtClean="0"/>
              <a:t>(</a:t>
            </a:r>
            <a:r>
              <a:rPr lang="en-US" sz="2000" b="1" i="1" dirty="0" smtClean="0">
                <a:solidFill>
                  <a:srgbClr val="FF0000"/>
                </a:solidFill>
              </a:rPr>
              <a:t>the ways of knowing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711921" y="5334000"/>
            <a:ext cx="13660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Tahu</a:t>
            </a:r>
          </a:p>
          <a:p>
            <a:pPr algn="ctr"/>
            <a:r>
              <a:rPr lang="en-US" sz="2000" dirty="0" smtClean="0"/>
              <a:t>(</a:t>
            </a:r>
            <a:r>
              <a:rPr lang="en-US" sz="2000" b="1" i="1" dirty="0" smtClean="0">
                <a:solidFill>
                  <a:srgbClr val="FF0000"/>
                </a:solidFill>
              </a:rPr>
              <a:t>knowing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7" name="Down Arrow 6"/>
          <p:cNvSpPr/>
          <p:nvPr/>
        </p:nvSpPr>
        <p:spPr>
          <a:xfrm>
            <a:off x="4709160" y="2553311"/>
            <a:ext cx="1371600" cy="1066800"/>
          </a:xfrm>
          <a:prstGeom prst="downArrow">
            <a:avLst/>
          </a:prstGeom>
          <a:ln>
            <a:noFill/>
          </a:ln>
          <a:effectLst>
            <a:outerShdw blurRad="101600" dist="88900" dir="8100000" sx="105000" sy="105000" algn="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morning" dir="t"/>
          </a:scene3d>
          <a:sp3d prstMaterial="dkEdge">
            <a:bevelT w="1270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03121" y="129540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err="1"/>
              <a:t>Fakta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80961" y="129540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err="1"/>
              <a:t>Fakta</a:t>
            </a:r>
            <a:endParaRPr lang="en-US" dirty="0"/>
          </a:p>
        </p:txBody>
      </p:sp>
      <p:cxnSp>
        <p:nvCxnSpPr>
          <p:cNvPr id="10" name="Shape 11"/>
          <p:cNvCxnSpPr>
            <a:endCxn id="8" idx="0"/>
          </p:cNvCxnSpPr>
          <p:nvPr/>
        </p:nvCxnSpPr>
        <p:spPr>
          <a:xfrm rot="10800000" flipV="1">
            <a:off x="2482392" y="794266"/>
            <a:ext cx="2546964" cy="501134"/>
          </a:xfrm>
          <a:prstGeom prst="curvedConnector2">
            <a:avLst/>
          </a:prstGeom>
          <a:ln w="25400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12"/>
          <p:cNvCxnSpPr>
            <a:stCxn id="9" idx="0"/>
          </p:cNvCxnSpPr>
          <p:nvPr/>
        </p:nvCxnSpPr>
        <p:spPr>
          <a:xfrm rot="16200000" flipV="1">
            <a:off x="6751275" y="-13557"/>
            <a:ext cx="501132" cy="2116782"/>
          </a:xfrm>
          <a:prstGeom prst="curvedConnector2">
            <a:avLst/>
          </a:prstGeom>
          <a:ln w="25400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hape 15"/>
          <p:cNvCxnSpPr>
            <a:stCxn id="9" idx="1"/>
            <a:endCxn id="8" idx="3"/>
          </p:cNvCxnSpPr>
          <p:nvPr/>
        </p:nvCxnSpPr>
        <p:spPr>
          <a:xfrm rot="10800000">
            <a:off x="2861663" y="1480066"/>
            <a:ext cx="4819299" cy="12700"/>
          </a:xfrm>
          <a:prstGeom prst="curvedConnector3">
            <a:avLst>
              <a:gd name="adj1" fmla="val 50000"/>
            </a:avLst>
          </a:prstGeom>
          <a:ln w="25400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36832" y="1295400"/>
            <a:ext cx="129913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Fenomena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709160" y="4389721"/>
            <a:ext cx="1371600" cy="807984"/>
          </a:xfrm>
          <a:prstGeom prst="downArrow">
            <a:avLst/>
          </a:prstGeom>
          <a:ln>
            <a:noFill/>
          </a:ln>
          <a:effectLst>
            <a:outerShdw blurRad="101600" dist="88900" dir="8100000" sx="105000" sy="105000" algn="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morning" dir="t"/>
          </a:scene3d>
          <a:sp3d prstMaterial="dkEdge">
            <a:bevelT w="1270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7" name="Right Brace 16"/>
          <p:cNvSpPr/>
          <p:nvPr/>
        </p:nvSpPr>
        <p:spPr>
          <a:xfrm>
            <a:off x="7955280" y="1905000"/>
            <a:ext cx="457200" cy="4267200"/>
          </a:xfrm>
          <a:prstGeom prst="rightBrace">
            <a:avLst>
              <a:gd name="adj1" fmla="val 96333"/>
              <a:gd name="adj2" fmla="val 5000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03920" y="3572470"/>
            <a:ext cx="210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Fitrah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Manusia</a:t>
            </a:r>
          </a:p>
          <a:p>
            <a:r>
              <a:rPr lang="en-US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nature of human </a:t>
            </a:r>
            <a:r>
              <a:rPr lang="en-US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beeing</a:t>
            </a:r>
            <a:endParaRPr lang="en-US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019191" y="609599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err="1"/>
              <a:t>Fakta</a:t>
            </a:r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 rot="10800000">
            <a:off x="2743200" y="5562600"/>
            <a:ext cx="164592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93692" y="5568434"/>
            <a:ext cx="1623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Merasa benar</a:t>
            </a:r>
          </a:p>
        </p:txBody>
      </p:sp>
    </p:spTree>
    <p:extLst>
      <p:ext uri="{BB962C8B-B14F-4D97-AF65-F5344CB8AC3E}">
        <p14:creationId xmlns:p14="http://schemas.microsoft.com/office/powerpoint/2010/main" val="218075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7" grpId="0" animBg="1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Apakah yang kita tahu itu 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KEBENARAN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 atau sekedar 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MERASA BENAR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31520" y="1143002"/>
            <a:ext cx="9326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Indera kita memiliki keterbatasan untuk menangkap ( </a:t>
            </a:r>
            <a:r>
              <a:rPr lang="en-US" i="1" dirty="0" smtClean="0"/>
              <a:t>capture</a:t>
            </a:r>
            <a:r>
              <a:rPr lang="en-US" dirty="0" smtClean="0"/>
              <a:t> ) </a:t>
            </a:r>
            <a:r>
              <a:rPr lang="en-US" dirty="0" err="1" smtClean="0"/>
              <a:t>realita</a:t>
            </a:r>
            <a:r>
              <a:rPr lang="en-US" dirty="0" smtClean="0"/>
              <a:t> </a:t>
            </a:r>
          </a:p>
          <a:p>
            <a:pPr algn="ctr"/>
            <a:r>
              <a:rPr lang="en-US" dirty="0" err="1" smtClean="0"/>
              <a:t>Realita</a:t>
            </a:r>
            <a:r>
              <a:rPr lang="en-US" dirty="0" smtClean="0"/>
              <a:t> tidak seluruhnya dapat diamati –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sesuatu yang tidak diketahui bukan berarti tidak ada</a:t>
            </a:r>
          </a:p>
          <a:p>
            <a:pPr algn="ctr"/>
            <a:endParaRPr lang="en-US" i="1" dirty="0" smtClean="0"/>
          </a:p>
          <a:p>
            <a:pPr algn="ctr"/>
            <a:endParaRPr lang="en-US" i="1" dirty="0" smtClean="0"/>
          </a:p>
          <a:p>
            <a:pPr marL="285750" indent="-285750"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Intervensi dari lingkungan 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Persepsi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 knowledge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Beliefs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Cultural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8292" y="4953000"/>
            <a:ext cx="9875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is most often used to mean in accord with fact or reality, or fidelity to an original or to a standard or ideal</a:t>
            </a:r>
            <a:r>
              <a:rPr lang="en-US" dirty="0" smtClean="0"/>
              <a:t>. … The concept of truth is discussed and debated in several contexts, including philosophy and religion. Many human activities depend upon the concept, which is assumed rather than a subject of discussion, including science, law, and everyday life.</a:t>
            </a:r>
            <a:endParaRPr lang="en-US" dirty="0"/>
          </a:p>
        </p:txBody>
      </p:sp>
      <p:sp>
        <p:nvSpPr>
          <p:cNvPr id="16" name="Down Arrow 15"/>
          <p:cNvSpPr/>
          <p:nvPr/>
        </p:nvSpPr>
        <p:spPr>
          <a:xfrm>
            <a:off x="4763347" y="2068562"/>
            <a:ext cx="1371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4803986" y="4419600"/>
            <a:ext cx="1371600" cy="4572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82291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Bagaimana kita mengetahui sesuatu ?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548640" y="457200"/>
            <a:ext cx="9709544" cy="6084332"/>
            <a:chOff x="502920" y="457200"/>
            <a:chExt cx="8900415" cy="6084332"/>
          </a:xfrm>
        </p:grpSpPr>
        <p:grpSp>
          <p:nvGrpSpPr>
            <p:cNvPr id="2" name="Group 1"/>
            <p:cNvGrpSpPr/>
            <p:nvPr/>
          </p:nvGrpSpPr>
          <p:grpSpPr>
            <a:xfrm>
              <a:off x="502920" y="457200"/>
              <a:ext cx="8900415" cy="6084332"/>
              <a:chOff x="502920" y="457200"/>
              <a:chExt cx="8900415" cy="6084332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rot="10800000" flipV="1">
                <a:off x="2011680" y="3429000"/>
                <a:ext cx="3017520" cy="1828800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>
                <a:off x="5029200" y="3429000"/>
                <a:ext cx="2933700" cy="1828800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>
                <a:endCxn id="23" idx="1"/>
              </p:cNvCxnSpPr>
              <p:nvPr/>
            </p:nvCxnSpPr>
            <p:spPr>
              <a:xfrm>
                <a:off x="5029200" y="3429000"/>
                <a:ext cx="2849880" cy="0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>
                <a:endCxn id="22" idx="3"/>
              </p:cNvCxnSpPr>
              <p:nvPr/>
            </p:nvCxnSpPr>
            <p:spPr>
              <a:xfrm flipH="1" flipV="1">
                <a:off x="2590436" y="3429001"/>
                <a:ext cx="2438771" cy="1588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rot="10800000">
                <a:off x="2095500" y="1600200"/>
                <a:ext cx="2933700" cy="1828800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flipV="1">
                <a:off x="5029200" y="1600200"/>
                <a:ext cx="3017520" cy="1828800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>
                <a:endCxn id="26" idx="0"/>
              </p:cNvCxnSpPr>
              <p:nvPr/>
            </p:nvCxnSpPr>
            <p:spPr>
              <a:xfrm flipH="1">
                <a:off x="4847845" y="3429795"/>
                <a:ext cx="182230" cy="2742405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>
                <a:endCxn id="17" idx="2"/>
              </p:cNvCxnSpPr>
              <p:nvPr/>
            </p:nvCxnSpPr>
            <p:spPr>
              <a:xfrm flipH="1" flipV="1">
                <a:off x="4842115" y="826532"/>
                <a:ext cx="186212" cy="2603264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hlinkClick r:id="rId2" action="ppaction://hlinksldjump"/>
              </p:cNvPr>
              <p:cNvSpPr txBox="1"/>
              <p:nvPr/>
            </p:nvSpPr>
            <p:spPr>
              <a:xfrm>
                <a:off x="3906682" y="457200"/>
                <a:ext cx="1870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Myth/Superstition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005840" y="1219200"/>
                <a:ext cx="1319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Coincidence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endParaRPr>
              </a:p>
            </p:txBody>
          </p:sp>
          <p:sp>
            <p:nvSpPr>
              <p:cNvPr id="21" name="TextBox 20">
                <a:hlinkClick r:id="rId3" action="ppaction://hlinksldjump"/>
              </p:cNvPr>
              <p:cNvSpPr txBox="1"/>
              <p:nvPr/>
            </p:nvSpPr>
            <p:spPr>
              <a:xfrm>
                <a:off x="7459980" y="1219200"/>
                <a:ext cx="1572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Common sense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endParaRPr>
              </a:p>
            </p:txBody>
          </p:sp>
          <p:sp>
            <p:nvSpPr>
              <p:cNvPr id="22" name="TextBox 21">
                <a:hlinkClick r:id="rId4" action="ppaction://hlinksldjump"/>
              </p:cNvPr>
              <p:cNvSpPr txBox="1"/>
              <p:nvPr/>
            </p:nvSpPr>
            <p:spPr>
              <a:xfrm>
                <a:off x="502920" y="3105835"/>
                <a:ext cx="208751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Intuitive / </a:t>
                </a:r>
              </a:p>
              <a:p>
                <a:r>
                  <a:rPr lang="en-US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A Priori / Revelation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endParaRPr>
              </a:p>
            </p:txBody>
          </p:sp>
          <p:sp>
            <p:nvSpPr>
              <p:cNvPr id="23" name="TextBox 22">
                <a:hlinkClick r:id="rId5" action="ppaction://hlinksldjump"/>
              </p:cNvPr>
              <p:cNvSpPr txBox="1"/>
              <p:nvPr/>
            </p:nvSpPr>
            <p:spPr>
              <a:xfrm>
                <a:off x="7879080" y="3244334"/>
                <a:ext cx="13347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Trial &amp; Error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endParaRPr>
              </a:p>
            </p:txBody>
          </p:sp>
          <p:sp>
            <p:nvSpPr>
              <p:cNvPr id="24" name="TextBox 23">
                <a:hlinkClick r:id="rId6" action="ppaction://hlinksldjump"/>
              </p:cNvPr>
              <p:cNvSpPr txBox="1"/>
              <p:nvPr/>
            </p:nvSpPr>
            <p:spPr>
              <a:xfrm>
                <a:off x="1005840" y="5334000"/>
                <a:ext cx="10538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Authority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endParaRPr>
              </a:p>
            </p:txBody>
          </p:sp>
          <p:sp>
            <p:nvSpPr>
              <p:cNvPr id="25" name="TextBox 24">
                <a:hlinkClick r:id="rId7" action="ppaction://hlinksldjump"/>
              </p:cNvPr>
              <p:cNvSpPr txBox="1"/>
              <p:nvPr/>
            </p:nvSpPr>
            <p:spPr>
              <a:xfrm>
                <a:off x="7795261" y="5334000"/>
                <a:ext cx="16080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Transcendental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941065" y="6172200"/>
                <a:ext cx="18135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Scientific Method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endParaRPr>
              </a:p>
            </p:txBody>
          </p:sp>
        </p:grpSp>
        <p:sp>
          <p:nvSpPr>
            <p:cNvPr id="14" name="Sun 13"/>
            <p:cNvSpPr/>
            <p:nvPr/>
          </p:nvSpPr>
          <p:spPr>
            <a:xfrm>
              <a:off x="2891790" y="2133600"/>
              <a:ext cx="4274820" cy="2590800"/>
            </a:xfrm>
            <a:prstGeom prst="sun">
              <a:avLst>
                <a:gd name="adj" fmla="val 19489"/>
              </a:avLst>
            </a:prstGeom>
            <a:blipFill>
              <a:blip r:embed="rId8"/>
              <a:tile tx="0" ty="0" sx="100000" sy="100000" flip="none" algn="tl"/>
            </a:blipFill>
            <a:effectLst>
              <a:outerShdw blurRad="165100" dist="76200" dir="3600000" sx="102000" sy="102000" algn="r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91563" y="2951947"/>
              <a:ext cx="1875274" cy="954107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457200" indent="-457200" algn="ctr"/>
              <a:r>
                <a:rPr lang="en-US" sz="28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Trebuchet MS" pitchFamily="34" charset="0"/>
                </a:rPr>
                <a:t>The Ways </a:t>
              </a:r>
            </a:p>
            <a:p>
              <a:pPr marL="457200" indent="-457200" algn="ctr"/>
              <a:r>
                <a:rPr lang="en-US" sz="28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Trebuchet MS" pitchFamily="34" charset="0"/>
                </a:rPr>
                <a:t>of Knowing</a:t>
              </a:r>
              <a:endParaRPr 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Trebuchet MS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749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Myth / Superstition?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97280" y="1143002"/>
            <a:ext cx="95097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Myth</a:t>
            </a:r>
            <a:r>
              <a:rPr lang="en-US" dirty="0" smtClean="0"/>
              <a:t> : </a:t>
            </a:r>
            <a:r>
              <a:rPr lang="en-US" sz="2000" dirty="0" smtClean="0">
                <a:latin typeface="Trebuchet MS" pitchFamily="34" charset="0"/>
              </a:rPr>
              <a:t>a </a:t>
            </a:r>
            <a:r>
              <a:rPr lang="en-US" sz="2000" dirty="0">
                <a:latin typeface="Trebuchet MS" pitchFamily="34" charset="0"/>
              </a:rPr>
              <a:t>traditional story about heroes or supernatural beings, often explaining the origins of natural phenomena or aspects of human </a:t>
            </a:r>
            <a:r>
              <a:rPr lang="en-US" sz="2000" dirty="0" smtClean="0">
                <a:latin typeface="Trebuchet MS" pitchFamily="34" charset="0"/>
              </a:rPr>
              <a:t>behavior</a:t>
            </a:r>
            <a:endParaRPr lang="en-US" dirty="0" smtClean="0">
              <a:latin typeface="Trebuchet MS" pitchFamily="34" charset="0"/>
            </a:endParaRPr>
          </a:p>
          <a:p>
            <a:endParaRPr lang="en-US" sz="1200" i="1" dirty="0" smtClean="0">
              <a:latin typeface="+mj-lt"/>
            </a:endParaRPr>
          </a:p>
          <a:p>
            <a:r>
              <a:rPr lang="en-US" sz="1200" i="1" dirty="0" smtClean="0">
                <a:latin typeface="+mj-lt"/>
              </a:rPr>
              <a:t>.</a:t>
            </a:r>
            <a:endParaRPr lang="en-US" sz="1200" i="1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7280" y="2514600"/>
            <a:ext cx="9601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Superstition</a:t>
            </a:r>
            <a:r>
              <a:rPr lang="en-US" b="1" dirty="0" smtClean="0"/>
              <a:t> : 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i="1" dirty="0" smtClean="0">
                <a:latin typeface="Trebuchet MS" pitchFamily="34" charset="0"/>
              </a:rPr>
              <a:t>irrational </a:t>
            </a:r>
            <a:r>
              <a:rPr lang="en-US" b="1" i="1" dirty="0">
                <a:latin typeface="Trebuchet MS" pitchFamily="34" charset="0"/>
              </a:rPr>
              <a:t>belief</a:t>
            </a:r>
            <a:r>
              <a:rPr lang="en-US" b="1" dirty="0">
                <a:latin typeface="Trebuchet MS" pitchFamily="34" charset="0"/>
              </a:rPr>
              <a:t>: </a:t>
            </a:r>
            <a:r>
              <a:rPr lang="en-US" dirty="0">
                <a:latin typeface="Trebuchet MS" pitchFamily="34" charset="0"/>
              </a:rPr>
              <a:t>an irrational but usually deep-seated belief in the magical effects of a particular action or ritual, especially in the likelihood that good or bad luck will result from performing </a:t>
            </a:r>
            <a:r>
              <a:rPr lang="en-US" dirty="0" smtClean="0">
                <a:latin typeface="Trebuchet MS" pitchFamily="34" charset="0"/>
              </a:rPr>
              <a:t>it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latin typeface="Trebuchet MS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i="1" dirty="0" smtClean="0">
                <a:latin typeface="Trebuchet MS" pitchFamily="34" charset="0"/>
              </a:rPr>
              <a:t>irrational beliefs</a:t>
            </a:r>
            <a:r>
              <a:rPr lang="en-US" b="1" dirty="0" smtClean="0">
                <a:latin typeface="Trebuchet MS" pitchFamily="34" charset="0"/>
              </a:rPr>
              <a:t>: </a:t>
            </a:r>
            <a:r>
              <a:rPr lang="en-US" dirty="0" smtClean="0">
                <a:latin typeface="Trebuchet MS" pitchFamily="34" charset="0"/>
              </a:rPr>
              <a:t>irrational and often quasi-religious belief in and reverence for the magical effects of certain actions and rituals or the magical powers of certain objects </a:t>
            </a:r>
          </a:p>
          <a:p>
            <a:pPr marL="342900" indent="-342900">
              <a:buFont typeface="+mj-lt"/>
              <a:buAutoNum type="arabicPeriod"/>
            </a:pPr>
            <a:endParaRPr lang="en-US" sz="1200" i="1" dirty="0">
              <a:latin typeface="+mj-lt"/>
            </a:endParaRPr>
          </a:p>
          <a:p>
            <a:pPr marL="342900" indent="-342900"/>
            <a:r>
              <a:rPr lang="en-US" sz="1200" i="1" dirty="0" smtClean="0">
                <a:latin typeface="+mj-lt"/>
              </a:rPr>
              <a:t>Microsoft</a:t>
            </a:r>
            <a:r>
              <a:rPr lang="en-US" sz="1200" i="1" dirty="0">
                <a:latin typeface="+mj-lt"/>
              </a:rPr>
              <a:t>® Encarta® Reference Library 2005. © 1993-2004 Microsoft Corporation. All rights reserved.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3052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Common Sense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97280" y="1600201"/>
            <a:ext cx="9509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rebuchet MS" pitchFamily="34" charset="0"/>
              </a:rPr>
              <a:t>Common sense </a:t>
            </a:r>
            <a:r>
              <a:rPr lang="en-US" sz="2000" b="1" dirty="0" smtClean="0">
                <a:latin typeface="Trebuchet MS" pitchFamily="34" charset="0"/>
              </a:rPr>
              <a:t>: good </a:t>
            </a:r>
            <a:r>
              <a:rPr lang="en-US" sz="2000" b="1" dirty="0">
                <a:latin typeface="Trebuchet MS" pitchFamily="34" charset="0"/>
              </a:rPr>
              <a:t>judgment: </a:t>
            </a:r>
            <a:r>
              <a:rPr lang="en-US" sz="2000" dirty="0">
                <a:latin typeface="Trebuchet MS" pitchFamily="34" charset="0"/>
              </a:rPr>
              <a:t>sound practical judgment derived from experience rather than study </a:t>
            </a:r>
            <a:endParaRPr lang="en-US" sz="2000" dirty="0" smtClean="0">
              <a:latin typeface="Trebuchet MS" pitchFamily="34" charset="0"/>
            </a:endParaRPr>
          </a:p>
          <a:p>
            <a:endParaRPr lang="en-US" sz="1200" b="1" i="1" dirty="0"/>
          </a:p>
          <a:p>
            <a:r>
              <a:rPr lang="en-US" sz="1200" b="1" i="1" dirty="0" smtClean="0"/>
              <a:t>Microsoft</a:t>
            </a:r>
            <a:r>
              <a:rPr lang="en-US" sz="1200" b="1" i="1" dirty="0"/>
              <a:t>® Encarta® Reference Library 2005. © 1993-2004 Microsoft Corporation. All rights reserved</a:t>
            </a:r>
            <a:r>
              <a:rPr lang="en-US" sz="1200" b="1" i="1" dirty="0" smtClean="0"/>
              <a:t>.</a:t>
            </a:r>
            <a:endParaRPr lang="en-US" sz="1200" i="1" dirty="0"/>
          </a:p>
        </p:txBody>
      </p:sp>
      <p:sp>
        <p:nvSpPr>
          <p:cNvPr id="10" name="Rectangle 9"/>
          <p:cNvSpPr/>
          <p:nvPr/>
        </p:nvSpPr>
        <p:spPr>
          <a:xfrm>
            <a:off x="1097280" y="3429002"/>
            <a:ext cx="9509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rebuchet MS" pitchFamily="34" charset="0"/>
              </a:rPr>
              <a:t>Common sense </a:t>
            </a:r>
            <a:r>
              <a:rPr lang="en-US" sz="2000" b="1" dirty="0" smtClean="0">
                <a:latin typeface="Trebuchet MS" pitchFamily="34" charset="0"/>
              </a:rPr>
              <a:t>: We learn by </a:t>
            </a:r>
            <a:r>
              <a:rPr lang="en-US" sz="2000" b="1" dirty="0" err="1" smtClean="0">
                <a:latin typeface="Trebuchet MS" pitchFamily="34" charset="0"/>
              </a:rPr>
              <a:t>absorving</a:t>
            </a:r>
            <a:r>
              <a:rPr lang="en-US" sz="2000" b="1" dirty="0" smtClean="0">
                <a:latin typeface="Trebuchet MS" pitchFamily="34" charset="0"/>
              </a:rPr>
              <a:t> the customs and traditions that surround us</a:t>
            </a:r>
            <a:endParaRPr lang="en-US" sz="2000" dirty="0" smtClean="0">
              <a:latin typeface="Trebuchet MS" pitchFamily="34" charset="0"/>
            </a:endParaRPr>
          </a:p>
          <a:p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197342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Trial and Error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87119" y="1600202"/>
            <a:ext cx="950976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rebuchet MS" pitchFamily="34" charset="0"/>
              </a:rPr>
              <a:t>Trial and Error </a:t>
            </a:r>
            <a:r>
              <a:rPr lang="en-US" sz="2000" b="1" dirty="0" smtClean="0">
                <a:latin typeface="Trebuchet MS" pitchFamily="34" charset="0"/>
              </a:rPr>
              <a:t>: trying </a:t>
            </a:r>
            <a:r>
              <a:rPr lang="en-US" sz="2000" b="1" dirty="0">
                <a:latin typeface="Trebuchet MS" pitchFamily="34" charset="0"/>
              </a:rPr>
              <a:t>of different alternatives: </a:t>
            </a:r>
            <a:r>
              <a:rPr lang="en-US" sz="2000" dirty="0">
                <a:latin typeface="Trebuchet MS" pitchFamily="34" charset="0"/>
              </a:rPr>
              <a:t>a method of finding a satisfactory solution or means of doing something by experimenting with alternatives and eliminating failures </a:t>
            </a:r>
            <a:endParaRPr lang="en-US" sz="2000" dirty="0" smtClean="0">
              <a:latin typeface="Trebuchet MS" pitchFamily="34" charset="0"/>
            </a:endParaRPr>
          </a:p>
          <a:p>
            <a:endParaRPr lang="en-US" sz="2000" dirty="0"/>
          </a:p>
          <a:p>
            <a:r>
              <a:rPr lang="en-US" sz="1100" dirty="0" smtClean="0"/>
              <a:t>Microsoft</a:t>
            </a:r>
            <a:r>
              <a:rPr lang="en-US" sz="1100" dirty="0"/>
              <a:t>® Encarta® Reference Library 2005. © 1993-2004 Microsoft Corporation. All rights reserved</a:t>
            </a:r>
            <a:r>
              <a:rPr lang="en-US" sz="2000" b="1" dirty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68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Intuitive / A priori / Revelation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97280" y="1600202"/>
            <a:ext cx="950976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rebuchet MS" pitchFamily="34" charset="0"/>
              </a:rPr>
              <a:t>Intuitive </a:t>
            </a:r>
            <a:r>
              <a:rPr lang="en-US" sz="2000" b="1" dirty="0" smtClean="0">
                <a:latin typeface="Trebuchet MS" pitchFamily="34" charset="0"/>
              </a:rPr>
              <a:t>: known automatically: </a:t>
            </a:r>
            <a:r>
              <a:rPr lang="en-US" sz="2000" dirty="0" smtClean="0">
                <a:latin typeface="Trebuchet MS" pitchFamily="34" charset="0"/>
              </a:rPr>
              <a:t>known directly and instinctively, without being discovered or consciously perceived 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rebuchet MS" pitchFamily="34" charset="0"/>
              </a:rPr>
              <a:t>A priori </a:t>
            </a:r>
            <a:r>
              <a:rPr lang="en-US" sz="2000" b="1" dirty="0" smtClean="0">
                <a:latin typeface="Trebuchet MS" pitchFamily="34" charset="0"/>
              </a:rPr>
              <a:t>: based </a:t>
            </a:r>
            <a:r>
              <a:rPr lang="en-US" sz="2000" b="1" dirty="0">
                <a:latin typeface="Trebuchet MS" pitchFamily="34" charset="0"/>
              </a:rPr>
              <a:t>on something known: </a:t>
            </a:r>
            <a:r>
              <a:rPr lang="en-US" sz="2000" dirty="0">
                <a:latin typeface="Trebuchet MS" pitchFamily="34" charset="0"/>
              </a:rPr>
              <a:t>working from something that is already known or self-evident to arrive at a </a:t>
            </a:r>
            <a:r>
              <a:rPr lang="en-US" sz="2000" dirty="0" smtClean="0">
                <a:latin typeface="Trebuchet MS" pitchFamily="34" charset="0"/>
              </a:rPr>
              <a:t>conclusion</a:t>
            </a:r>
          </a:p>
          <a:p>
            <a:endParaRPr lang="en-US" sz="1200" b="1" i="1" dirty="0"/>
          </a:p>
          <a:p>
            <a:r>
              <a:rPr lang="en-US" sz="1200" b="1" i="1" dirty="0" smtClean="0"/>
              <a:t>Microsoft</a:t>
            </a:r>
            <a:r>
              <a:rPr lang="en-US" sz="1200" b="1" i="1" dirty="0"/>
              <a:t>® Encarta® Reference Library 2005. © 1993-2004 Microsoft Corporation. All rights reserved</a:t>
            </a:r>
            <a:r>
              <a:rPr lang="en-US" sz="1200" b="1" i="1" dirty="0" smtClean="0"/>
              <a:t>.</a:t>
            </a:r>
          </a:p>
          <a:p>
            <a:endParaRPr lang="en-US" sz="1200" b="1" i="1" dirty="0"/>
          </a:p>
          <a:p>
            <a:r>
              <a:rPr lang="en-US" sz="2000" b="1" dirty="0">
                <a:solidFill>
                  <a:srgbClr val="FF0000"/>
                </a:solidFill>
                <a:latin typeface="Trebuchet MS" pitchFamily="34" charset="0"/>
              </a:rPr>
              <a:t>A priori </a:t>
            </a:r>
            <a:r>
              <a:rPr lang="en-US" sz="1200" b="1" dirty="0" smtClean="0">
                <a:latin typeface="Trebuchet MS" pitchFamily="34" charset="0"/>
              </a:rPr>
              <a:t>: </a:t>
            </a:r>
            <a:r>
              <a:rPr lang="en-US" sz="2000" b="1" dirty="0" smtClean="0">
                <a:latin typeface="Trebuchet MS" pitchFamily="34" charset="0"/>
              </a:rPr>
              <a:t>knowledge that God reveals about Himself</a:t>
            </a:r>
            <a:endParaRPr lang="en-US" sz="2000" b="1" dirty="0">
              <a:latin typeface="Trebuchet MS" pitchFamily="34" charset="0"/>
            </a:endParaRP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52304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Authority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97280" y="1600200"/>
            <a:ext cx="95097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rebuchet MS" pitchFamily="34" charset="0"/>
              </a:rPr>
              <a:t>source of reliable information</a:t>
            </a:r>
            <a:r>
              <a:rPr lang="en-US" sz="2000" b="1" dirty="0" smtClean="0">
                <a:latin typeface="Trebuchet MS" pitchFamily="34" charset="0"/>
              </a:rPr>
              <a:t>: </a:t>
            </a:r>
            <a:r>
              <a:rPr lang="en-US" sz="2000" dirty="0" smtClean="0">
                <a:latin typeface="Trebuchet MS" pitchFamily="34" charset="0"/>
              </a:rPr>
              <a:t>somebody who is accepted as a source of reliable information on a subject, or a book in which such information is given</a:t>
            </a:r>
          </a:p>
          <a:p>
            <a:pPr>
              <a:lnSpc>
                <a:spcPct val="150000"/>
              </a:lnSpc>
            </a:pPr>
            <a:endParaRPr lang="en-US" sz="1200" b="1" i="1" dirty="0"/>
          </a:p>
          <a:p>
            <a:r>
              <a:rPr lang="en-US" sz="1200" b="1" i="1" dirty="0" smtClean="0"/>
              <a:t>Microsoft</a:t>
            </a:r>
            <a:r>
              <a:rPr lang="en-US" sz="1200" b="1" i="1" dirty="0"/>
              <a:t>® Encarta® Reference Library 2005. © 1993-2004 Microsoft Corporation. All rights reserved</a:t>
            </a:r>
            <a:r>
              <a:rPr lang="en-US" sz="1200" b="1" i="1" dirty="0" smtClean="0"/>
              <a:t>.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68286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Transcendental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2"/>
            <a:ext cx="9970771" cy="31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927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Scientific Method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97280" y="1371601"/>
            <a:ext cx="950976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Trebuchet MS" pitchFamily="34" charset="0"/>
              </a:rPr>
              <a:t>means of acquiring knowledge scientifically: </a:t>
            </a:r>
            <a:r>
              <a:rPr lang="en-US" sz="2000" dirty="0">
                <a:latin typeface="Trebuchet MS" pitchFamily="34" charset="0"/>
              </a:rPr>
              <a:t>the system of advancing knowledge by </a:t>
            </a:r>
            <a:r>
              <a:rPr lang="en-US" sz="2000" u="sng" dirty="0">
                <a:solidFill>
                  <a:srgbClr val="FF0000"/>
                </a:solidFill>
                <a:latin typeface="Trebuchet MS" pitchFamily="34" charset="0"/>
              </a:rPr>
              <a:t>formulating a question</a:t>
            </a:r>
            <a:r>
              <a:rPr lang="en-US" sz="2000" dirty="0">
                <a:latin typeface="Trebuchet MS" pitchFamily="34" charset="0"/>
              </a:rPr>
              <a:t>, </a:t>
            </a:r>
            <a:r>
              <a:rPr lang="en-US" sz="2000" u="sng" dirty="0">
                <a:solidFill>
                  <a:srgbClr val="00B050"/>
                </a:solidFill>
                <a:latin typeface="Trebuchet MS" pitchFamily="34" charset="0"/>
              </a:rPr>
              <a:t>collecting data about it through observation and experiment</a:t>
            </a:r>
            <a:r>
              <a:rPr lang="en-US" sz="2000" dirty="0">
                <a:latin typeface="Trebuchet MS" pitchFamily="34" charset="0"/>
              </a:rPr>
              <a:t>, and </a:t>
            </a:r>
            <a:r>
              <a:rPr lang="en-US" sz="2000" u="sng" dirty="0">
                <a:solidFill>
                  <a:srgbClr val="7030A0"/>
                </a:solidFill>
                <a:latin typeface="Trebuchet MS" pitchFamily="34" charset="0"/>
              </a:rPr>
              <a:t>testing a hypothetical </a:t>
            </a:r>
            <a:r>
              <a:rPr lang="en-US" sz="2000" u="sng" dirty="0" smtClean="0">
                <a:solidFill>
                  <a:srgbClr val="7030A0"/>
                </a:solidFill>
                <a:latin typeface="Trebuchet MS" pitchFamily="34" charset="0"/>
              </a:rPr>
              <a:t>answer</a:t>
            </a:r>
            <a:endParaRPr lang="en-US" sz="2000" u="sng" dirty="0">
              <a:solidFill>
                <a:srgbClr val="7030A0"/>
              </a:solidFill>
              <a:latin typeface="Trebuchet MS" pitchFamily="34" charset="0"/>
            </a:endParaRPr>
          </a:p>
          <a:p>
            <a:endParaRPr lang="en-US" sz="1200" b="1" i="1" dirty="0"/>
          </a:p>
          <a:p>
            <a:r>
              <a:rPr lang="en-US" sz="1200" b="1" i="1" dirty="0" smtClean="0"/>
              <a:t>Microsoft</a:t>
            </a:r>
            <a:r>
              <a:rPr lang="en-US" sz="1200" b="1" i="1" dirty="0"/>
              <a:t>® Encarta® Reference Library 2005. © 1993-2004 Microsoft Corporation. All rights reserved</a:t>
            </a:r>
            <a:r>
              <a:rPr lang="en-US" sz="1200" b="1" i="1" dirty="0" smtClean="0"/>
              <a:t>.</a:t>
            </a:r>
            <a:endParaRPr lang="en-US" sz="1200" i="1" dirty="0"/>
          </a:p>
        </p:txBody>
      </p:sp>
      <p:sp>
        <p:nvSpPr>
          <p:cNvPr id="9" name="Down Arrow 8"/>
          <p:cNvSpPr/>
          <p:nvPr/>
        </p:nvSpPr>
        <p:spPr>
          <a:xfrm>
            <a:off x="4709159" y="3581400"/>
            <a:ext cx="1554480" cy="914400"/>
          </a:xfrm>
          <a:prstGeom prst="downArrow">
            <a:avLst/>
          </a:prstGeom>
          <a:effectLst>
            <a:outerShdw blurRad="889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101600" h="25400" prst="relaxedInset"/>
            <a:contourClr>
              <a:schemeClr val="lt1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656286" y="4800600"/>
            <a:ext cx="5660228" cy="1066800"/>
          </a:xfrm>
          <a:prstGeom prst="rect">
            <a:avLst/>
          </a:prstGeom>
          <a:noFill/>
        </p:spPr>
        <p:txBody>
          <a:bodyPr wrap="none" rtlCol="0">
            <a:prstTxWarp prst="textStop">
              <a:avLst/>
            </a:prstTxWarp>
            <a:spAutoFit/>
          </a:bodyPr>
          <a:lstStyle/>
          <a:p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rebuchet MS" pitchFamily="34" charset="0"/>
              </a:rPr>
              <a:t>Scientific Research</a:t>
            </a:r>
            <a:endParaRPr lang="en-US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00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4"/>
          <p:cNvSpPr/>
          <p:nvPr/>
        </p:nvSpPr>
        <p:spPr>
          <a:xfrm>
            <a:off x="2961639" y="1143000"/>
            <a:ext cx="548640" cy="4038600"/>
          </a:xfrm>
          <a:prstGeom prst="downArrow">
            <a:avLst>
              <a:gd name="adj1" fmla="val 50000"/>
              <a:gd name="adj2" fmla="val 52469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Science as A Way of Knowing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184399" y="685800"/>
            <a:ext cx="210312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38100" stA="26000" endPos="23000" dist="25400" dir="5400000" sy="-100000" rotWithShape="0"/>
          </a:effectLst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Objectivity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84399" y="1524000"/>
            <a:ext cx="210312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38100" stA="26000" endPos="23000" dist="25400" dir="5400000" sy="-100000" rotWithShape="0"/>
          </a:effectLst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Precision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94560" y="2514600"/>
            <a:ext cx="210312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38100" stA="26000" endPos="23000" dist="25400" dir="5400000" sy="-100000" rotWithShape="0"/>
          </a:effectLst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Verification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84399" y="3733800"/>
            <a:ext cx="210312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38100" stA="26000" endPos="23000" dist="25400" dir="5400000" sy="-100000" rotWithShape="0"/>
          </a:effectLst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Empiricism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94560" y="5181600"/>
            <a:ext cx="210312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Theory Construction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Line Callout 1 (Accent Bar) 3"/>
          <p:cNvSpPr/>
          <p:nvPr/>
        </p:nvSpPr>
        <p:spPr>
          <a:xfrm>
            <a:off x="6492240" y="762000"/>
            <a:ext cx="3886200" cy="381000"/>
          </a:xfrm>
          <a:prstGeom prst="accentCallout1">
            <a:avLst>
              <a:gd name="adj1" fmla="val 101713"/>
              <a:gd name="adj2" fmla="val -7822"/>
              <a:gd name="adj3" fmla="val 38426"/>
              <a:gd name="adj4" fmla="val -5468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View the world as it is</a:t>
            </a:r>
            <a:endParaRPr lang="en-US" dirty="0"/>
          </a:p>
        </p:txBody>
      </p:sp>
      <p:sp>
        <p:nvSpPr>
          <p:cNvPr id="16" name="Line Callout 1 (Accent Bar) 15"/>
          <p:cNvSpPr/>
          <p:nvPr/>
        </p:nvSpPr>
        <p:spPr>
          <a:xfrm>
            <a:off x="6509173" y="1600200"/>
            <a:ext cx="3886200" cy="381000"/>
          </a:xfrm>
          <a:prstGeom prst="accentCallout1">
            <a:avLst>
              <a:gd name="adj1" fmla="val 101713"/>
              <a:gd name="adj2" fmla="val -7822"/>
              <a:gd name="adj3" fmla="val 38426"/>
              <a:gd name="adj4" fmla="val -5468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Score = True Measure + Error</a:t>
            </a:r>
            <a:endParaRPr lang="en-US" dirty="0"/>
          </a:p>
        </p:txBody>
      </p:sp>
      <p:sp>
        <p:nvSpPr>
          <p:cNvPr id="17" name="Line Callout 1 (Accent Bar) 16"/>
          <p:cNvSpPr/>
          <p:nvPr/>
        </p:nvSpPr>
        <p:spPr>
          <a:xfrm>
            <a:off x="6509173" y="2362200"/>
            <a:ext cx="3886200" cy="609600"/>
          </a:xfrm>
          <a:prstGeom prst="accentCallout1">
            <a:avLst>
              <a:gd name="adj1" fmla="val 101713"/>
              <a:gd name="adj2" fmla="val -7822"/>
              <a:gd name="adj3" fmla="val 62500"/>
              <a:gd name="adj4" fmla="val -5468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Allow others to replicate their studies</a:t>
            </a:r>
            <a:endParaRPr lang="en-US" dirty="0"/>
          </a:p>
        </p:txBody>
      </p:sp>
      <p:sp>
        <p:nvSpPr>
          <p:cNvPr id="18" name="Line Callout 1 (Accent Bar) 17"/>
          <p:cNvSpPr/>
          <p:nvPr/>
        </p:nvSpPr>
        <p:spPr>
          <a:xfrm>
            <a:off x="6589607" y="3378200"/>
            <a:ext cx="3886200" cy="812800"/>
          </a:xfrm>
          <a:prstGeom prst="accentCallout1">
            <a:avLst>
              <a:gd name="adj1" fmla="val 101713"/>
              <a:gd name="adj2" fmla="val -7822"/>
              <a:gd name="adj3" fmla="val 71759"/>
              <a:gd name="adj4" fmla="val -5642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Bases its knowledge on observations of specific events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492240" y="5311422"/>
            <a:ext cx="3831428" cy="654756"/>
          </a:xfrm>
          <a:prstGeom prst="rect">
            <a:avLst/>
          </a:prstGeom>
          <a:noFill/>
        </p:spPr>
        <p:txBody>
          <a:bodyPr wrap="none" rtlCol="0">
            <a:prstTxWarp prst="textStop">
              <a:avLst/>
            </a:prstTxWarp>
            <a:spAutoFit/>
          </a:bodyPr>
          <a:lstStyle/>
          <a:p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rebuchet MS" pitchFamily="34" charset="0"/>
              </a:rPr>
              <a:t>Scientific Research</a:t>
            </a:r>
            <a:endParaRPr lang="en-US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05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Types of Scientific Research - Quantitative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7955280" y="6492877"/>
            <a:ext cx="3010748" cy="365125"/>
          </a:xfrm>
        </p:spPr>
        <p:txBody>
          <a:bodyPr/>
          <a:lstStyle/>
          <a:p>
            <a:fld id="{2E4248D5-0AEB-457C-8BFD-87E119217198}" type="datetime2">
              <a:rPr lang="en-US" sz="1200" smtClean="0">
                <a:solidFill>
                  <a:srgbClr val="0000FF"/>
                </a:solidFill>
              </a:rPr>
              <a:t>Monday, February 11, 2013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Ajang Mulyadi 2013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D20DF-EE30-45F7-9EAE-6603C04CFA0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97280" y="685800"/>
            <a:ext cx="2834640" cy="685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Historical Research</a:t>
            </a:r>
            <a:endParaRPr lang="en-US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97280" y="1885950"/>
            <a:ext cx="283464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Research</a:t>
            </a:r>
            <a:endParaRPr lang="en-US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04052" y="3276600"/>
            <a:ext cx="283464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Experimental Research</a:t>
            </a:r>
            <a:endParaRPr lang="en-US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97280" y="4388556"/>
            <a:ext cx="2834640" cy="685800"/>
          </a:xfrm>
          <a:prstGeom prst="rect">
            <a:avLst/>
          </a:prstGeom>
          <a:gradFill>
            <a:gsLst>
              <a:gs pos="28000">
                <a:schemeClr val="bg1"/>
              </a:gs>
              <a:gs pos="100000">
                <a:srgbClr val="7030A0"/>
              </a:gs>
            </a:gsLst>
          </a:gradFill>
          <a:ln>
            <a:solidFill>
              <a:srgbClr val="7030A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 Research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97280" y="5486400"/>
            <a:ext cx="2834640" cy="685800"/>
          </a:xfrm>
          <a:prstGeom prst="rect">
            <a:avLst/>
          </a:prstGeom>
          <a:gradFill>
            <a:gsLst>
              <a:gs pos="28000">
                <a:srgbClr val="FFFF00"/>
              </a:gs>
              <a:gs pos="100000">
                <a:schemeClr val="accent5">
                  <a:lumMod val="75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and Development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Double Brace 7"/>
          <p:cNvSpPr/>
          <p:nvPr/>
        </p:nvSpPr>
        <p:spPr>
          <a:xfrm>
            <a:off x="4389120" y="685800"/>
            <a:ext cx="5486400" cy="685800"/>
          </a:xfrm>
          <a:prstGeom prst="bracePair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/>
              <a:t>Answer the question “</a:t>
            </a:r>
            <a:r>
              <a:rPr lang="en-US" sz="1400" b="1" u="sng" dirty="0" smtClean="0"/>
              <a:t>what was</a:t>
            </a:r>
            <a:r>
              <a:rPr lang="en-US" sz="1400" b="1" dirty="0" smtClean="0"/>
              <a:t>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/>
              <a:t>Studies documents and relics – eye witness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/>
              <a:t>Second-hand research documents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b="1" dirty="0"/>
          </a:p>
        </p:txBody>
      </p:sp>
      <p:sp>
        <p:nvSpPr>
          <p:cNvPr id="27" name="Double Brace 26"/>
          <p:cNvSpPr/>
          <p:nvPr/>
        </p:nvSpPr>
        <p:spPr>
          <a:xfrm>
            <a:off x="4389120" y="1600200"/>
            <a:ext cx="5486400" cy="1257300"/>
          </a:xfrm>
          <a:prstGeom prst="bracePair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0000FF"/>
                </a:solidFill>
              </a:rPr>
              <a:t>Answer the question “</a:t>
            </a:r>
            <a:r>
              <a:rPr lang="en-US" sz="1400" b="1" u="sng" dirty="0" smtClean="0">
                <a:solidFill>
                  <a:srgbClr val="0000FF"/>
                </a:solidFill>
              </a:rPr>
              <a:t>what is</a:t>
            </a:r>
            <a:r>
              <a:rPr lang="en-US" sz="1400" b="1" dirty="0" smtClean="0">
                <a:solidFill>
                  <a:srgbClr val="0000FF"/>
                </a:solidFill>
              </a:rPr>
              <a:t>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0000FF"/>
                </a:solidFill>
              </a:rPr>
              <a:t>Describe present conditions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0000FF"/>
                </a:solidFill>
              </a:rPr>
              <a:t>Descriptive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0000FF"/>
                </a:solidFill>
              </a:rPr>
              <a:t>Comparative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0000FF"/>
                </a:solidFill>
              </a:rPr>
              <a:t>Correlational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0000FF"/>
                </a:solidFill>
              </a:rPr>
              <a:t>Causal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28" name="Double Brace 27"/>
          <p:cNvSpPr/>
          <p:nvPr/>
        </p:nvSpPr>
        <p:spPr>
          <a:xfrm>
            <a:off x="4395892" y="2990850"/>
            <a:ext cx="5486400" cy="1257300"/>
          </a:xfrm>
          <a:prstGeom prst="bracePair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FF0000"/>
                </a:solidFill>
              </a:rPr>
              <a:t>Answer the question “</a:t>
            </a:r>
            <a:r>
              <a:rPr lang="en-US" sz="1400" b="1" u="sng" dirty="0" smtClean="0">
                <a:solidFill>
                  <a:srgbClr val="FF0000"/>
                </a:solidFill>
              </a:rPr>
              <a:t>what if</a:t>
            </a:r>
            <a:r>
              <a:rPr lang="en-US" sz="1400" b="1" dirty="0" smtClean="0">
                <a:solidFill>
                  <a:srgbClr val="FF0000"/>
                </a:solidFill>
              </a:rPr>
              <a:t>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FF0000"/>
                </a:solidFill>
              </a:rPr>
              <a:t>Controlled a treatment as independent variable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FF0000"/>
                </a:solidFill>
              </a:rPr>
              <a:t>Measure its effect on dependent variables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FF0000"/>
                </a:solidFill>
              </a:rPr>
              <a:t>Natural settings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FF0000"/>
                </a:solidFill>
              </a:rPr>
              <a:t>Laboratory settings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29" name="Double Brace 28"/>
          <p:cNvSpPr/>
          <p:nvPr/>
        </p:nvSpPr>
        <p:spPr>
          <a:xfrm>
            <a:off x="4395892" y="4464756"/>
            <a:ext cx="5486400" cy="533400"/>
          </a:xfrm>
          <a:prstGeom prst="bracePair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7030A0"/>
                </a:solidFill>
              </a:rPr>
              <a:t>Systematic appraisal of a program or product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b="1" dirty="0" smtClean="0">
              <a:solidFill>
                <a:srgbClr val="7030A0"/>
              </a:solidFill>
            </a:endParaRPr>
          </a:p>
        </p:txBody>
      </p:sp>
      <p:sp>
        <p:nvSpPr>
          <p:cNvPr id="30" name="Double Brace 29"/>
          <p:cNvSpPr/>
          <p:nvPr/>
        </p:nvSpPr>
        <p:spPr>
          <a:xfrm>
            <a:off x="4389120" y="5486400"/>
            <a:ext cx="5486400" cy="685800"/>
          </a:xfrm>
          <a:prstGeom prst="bracePair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b="1" dirty="0" smtClean="0"/>
              <a:t>Application of the scientific method in creating a new product / program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765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3" grpId="0" animBg="1"/>
      <p:bldP spid="24" grpId="0" animBg="1"/>
      <p:bldP spid="25" grpId="0" animBg="1"/>
      <p:bldP spid="26" grpId="0" animBg="1"/>
      <p:bldP spid="8" grpId="0" animBg="1"/>
      <p:bldP spid="27" grpId="0" animBg="1"/>
      <p:bldP spid="28" grpId="0" animBg="1"/>
      <p:bldP spid="29" grpId="0" animBg="1"/>
      <p:bldP spid="30" grpId="0" animBg="1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243</TotalTime>
  <Words>750</Words>
  <Application>Microsoft Office PowerPoint</Application>
  <PresentationFormat>Custom</PresentationFormat>
  <Paragraphs>146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Slipstream</vt:lpstr>
      <vt:lpstr>METODE PENELITIAN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PENELITIAN</dc:title>
  <dc:creator>Ketua Prodi</dc:creator>
  <cp:lastModifiedBy>Ketua Prodi</cp:lastModifiedBy>
  <cp:revision>19</cp:revision>
  <cp:lastPrinted>2013-02-04T03:26:27Z</cp:lastPrinted>
  <dcterms:created xsi:type="dcterms:W3CDTF">2013-02-04T01:13:10Z</dcterms:created>
  <dcterms:modified xsi:type="dcterms:W3CDTF">2013-02-11T03:25:36Z</dcterms:modified>
</cp:coreProperties>
</file>