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09728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2" d="100"/>
          <a:sy n="82" d="100"/>
        </p:scale>
        <p:origin x="-96" y="-132"/>
      </p:cViewPr>
      <p:guideLst>
        <p:guide orient="horz" pos="2160"/>
        <p:guide pos="3456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74320" y="228600"/>
            <a:ext cx="9326880" cy="2438400"/>
          </a:xfrm>
        </p:spPr>
        <p:txBody>
          <a:bodyPr>
            <a:no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>
            <a:lvl1pPr algn="l">
              <a:defRPr sz="5400" b="1" cap="all" spc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Arial Black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74320" y="3657600"/>
            <a:ext cx="7680960" cy="1752600"/>
          </a:xfrm>
        </p:spPr>
        <p:txBody>
          <a:bodyPr>
            <a:normAutofit/>
          </a:bodyPr>
          <a:lstStyle>
            <a:lvl1pPr marL="0" indent="0" algn="l">
              <a:buNone/>
              <a:defRPr sz="4000" b="1" cap="none" spc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Rounded MT Bold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E94885-E0AD-43A1-AD6C-017ED08145B8}" type="datetimeFigureOut">
              <a:rPr lang="en-US" smtClean="0"/>
              <a:t>2/14/2013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E1211A-5633-44BF-A471-DBA9F822AC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850407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5760" y="0"/>
            <a:ext cx="10515600" cy="457200"/>
          </a:xfrm>
        </p:spPr>
        <p:txBody>
          <a:bodyPr>
            <a:noAutofit/>
          </a:bodyPr>
          <a:lstStyle>
            <a:lvl1pPr>
              <a:defRPr sz="3600" b="1" cap="none" spc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Rounded MT Bold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8640" y="1219202"/>
            <a:ext cx="9875520" cy="4906963"/>
          </a:xfrm>
        </p:spPr>
        <p:txBody>
          <a:bodyPr>
            <a:normAutofit/>
          </a:bodyPr>
          <a:lstStyle>
            <a:lvl1pPr>
              <a:defRPr sz="2800">
                <a:latin typeface="Arial Rounded MT Bold" pitchFamily="34" charset="0"/>
              </a:defRPr>
            </a:lvl1pPr>
            <a:lvl2pPr>
              <a:defRPr sz="2400">
                <a:latin typeface="Arial Rounded MT Bold" pitchFamily="34" charset="0"/>
              </a:defRPr>
            </a:lvl2pPr>
            <a:lvl3pPr>
              <a:defRPr sz="2000">
                <a:latin typeface="Arial Rounded MT Bold" pitchFamily="34" charset="0"/>
              </a:defRPr>
            </a:lvl3pPr>
            <a:lvl4pPr>
              <a:defRPr sz="1800">
                <a:latin typeface="Arial Rounded MT Bold" pitchFamily="34" charset="0"/>
              </a:defRPr>
            </a:lvl4pPr>
            <a:lvl5pPr>
              <a:defRPr sz="1800">
                <a:latin typeface="Arial Rounded MT Bold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E94885-E0AD-43A1-AD6C-017ED08145B8}" type="datetimeFigureOut">
              <a:rPr lang="en-US" smtClean="0"/>
              <a:t>2/14/2013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E1211A-5633-44BF-A471-DBA9F822AC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906098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776" y="4406902"/>
            <a:ext cx="932688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776" y="2906713"/>
            <a:ext cx="932688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E94885-E0AD-43A1-AD6C-017ED08145B8}" type="datetimeFigureOut">
              <a:rPr lang="en-US" smtClean="0"/>
              <a:t>2/14/2013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E1211A-5633-44BF-A471-DBA9F822AC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46539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48640" y="1600202"/>
            <a:ext cx="484632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77840" y="1600202"/>
            <a:ext cx="484632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E94885-E0AD-43A1-AD6C-017ED08145B8}" type="datetimeFigureOut">
              <a:rPr lang="en-US" smtClean="0"/>
              <a:t>2/14/2013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E1211A-5633-44BF-A471-DBA9F822AC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61478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8640" y="1535113"/>
            <a:ext cx="484822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8640" y="2174875"/>
            <a:ext cx="484822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574031" y="1535113"/>
            <a:ext cx="485013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574031" y="2174875"/>
            <a:ext cx="485013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E94885-E0AD-43A1-AD6C-017ED08145B8}" type="datetimeFigureOut">
              <a:rPr lang="en-US" smtClean="0"/>
              <a:t>2/14/2013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E1211A-5633-44BF-A471-DBA9F822AC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51999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E94885-E0AD-43A1-AD6C-017ED08145B8}" type="datetimeFigureOut">
              <a:rPr lang="en-US" smtClean="0"/>
              <a:t>2/14/2013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E1211A-5633-44BF-A471-DBA9F822AC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90147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E94885-E0AD-43A1-AD6C-017ED08145B8}" type="datetimeFigureOut">
              <a:rPr lang="en-US" smtClean="0"/>
              <a:t>2/14/2013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E1211A-5633-44BF-A471-DBA9F822AC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6906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8641" y="273050"/>
            <a:ext cx="360997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90060" y="273052"/>
            <a:ext cx="613410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48641" y="1435102"/>
            <a:ext cx="360997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E94885-E0AD-43A1-AD6C-017ED08145B8}" type="datetimeFigureOut">
              <a:rPr lang="en-US" smtClean="0"/>
              <a:t>2/14/2013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E1211A-5633-44BF-A471-DBA9F822AC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64308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50745" y="4800600"/>
            <a:ext cx="658368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150745" y="612775"/>
            <a:ext cx="658368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150745" y="5367338"/>
            <a:ext cx="658368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E94885-E0AD-43A1-AD6C-017ED08145B8}" type="datetimeFigureOut">
              <a:rPr lang="en-US" smtClean="0"/>
              <a:t>2/14/2013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E1211A-5633-44BF-A471-DBA9F822AC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56672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E94885-E0AD-43A1-AD6C-017ED08145B8}" type="datetimeFigureOut">
              <a:rPr lang="en-US" smtClean="0"/>
              <a:t>2/14/2013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E1211A-5633-44BF-A471-DBA9F822AC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10037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55280" y="274640"/>
            <a:ext cx="246888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48640" y="274640"/>
            <a:ext cx="722376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E94885-E0AD-43A1-AD6C-017ED08145B8}" type="datetimeFigureOut">
              <a:rPr lang="en-US" smtClean="0"/>
              <a:t>2/14/2013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E1211A-5633-44BF-A471-DBA9F822AC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3514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48640" y="274638"/>
            <a:ext cx="987552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8640" y="1600202"/>
            <a:ext cx="987552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8640" y="6356352"/>
            <a:ext cx="25603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E94885-E0AD-43A1-AD6C-017ED08145B8}" type="datetimeFigureOut">
              <a:rPr lang="en-US" smtClean="0"/>
              <a:t>2/14/2013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749040" y="6356352"/>
            <a:ext cx="34747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63840" y="6356352"/>
            <a:ext cx="25603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E1211A-5633-44BF-A471-DBA9F822AC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38613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extrusionH="57150" contourW="6350" prstMaterial="metal">
              <a:bevelT w="127000" h="31750" prst="softRound"/>
              <a:contourClr>
                <a:schemeClr val="accent1">
                  <a:shade val="75000"/>
                </a:schemeClr>
              </a:contourClr>
            </a:sp3d>
          </a:bodyPr>
          <a:lstStyle/>
          <a:p>
            <a:r>
              <a:rPr lang="en-US" sz="7200" dirty="0" smtClean="0">
                <a:gradFill flip="none">
                  <a:gsLst>
                    <a:gs pos="0">
                      <a:srgbClr val="FFFF00"/>
                    </a:gs>
                    <a:gs pos="76000">
                      <a:srgbClr val="FF0000"/>
                    </a:gs>
                  </a:gsLst>
                  <a:lin ang="5400000"/>
                </a:gradFill>
              </a:rPr>
              <a:t>AKUNTANSI MANAJEMEN</a:t>
            </a:r>
            <a:endParaRPr lang="en-US" sz="7200" dirty="0">
              <a:gradFill flip="none">
                <a:gsLst>
                  <a:gs pos="0">
                    <a:srgbClr val="FFFF00"/>
                  </a:gs>
                  <a:gs pos="76000">
                    <a:srgbClr val="FF0000"/>
                  </a:gs>
                </a:gsLst>
                <a:lin ang="5400000"/>
              </a:gra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COST CONCEPTS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43209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COST dan EXPENSE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Cost = </a:t>
            </a:r>
            <a:r>
              <a:rPr lang="en-US" sz="2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Pengorbanan sumberdaya untuk memperoleh aktiva tertentu</a:t>
            </a:r>
          </a:p>
          <a:p>
            <a:endParaRPr lang="en-US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Cost = </a:t>
            </a:r>
            <a:r>
              <a:rPr lang="en-US" sz="2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kumpulan manfaat aktiva tertentu yang dapat dipergunakan beberapa periode</a:t>
            </a:r>
          </a:p>
          <a:p>
            <a:endParaRPr lang="en-US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Expense = </a:t>
            </a:r>
            <a:r>
              <a:rPr lang="en-US" sz="2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Pengorbanan sumberdaya tertentu untuk memperoleh manfaat</a:t>
            </a:r>
          </a:p>
          <a:p>
            <a:endParaRPr lang="en-US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Expense = </a:t>
            </a:r>
            <a:r>
              <a:rPr lang="en-US" sz="2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nilai manfaat suatu aktiva pada suatu periode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06995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COST dan EXPENSE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365760" y="2451778"/>
            <a:ext cx="1463040" cy="533400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CASH</a:t>
            </a:r>
            <a:endParaRPr lang="en-US" sz="2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120640" y="2434844"/>
            <a:ext cx="2194560" cy="533400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ASSETS</a:t>
            </a:r>
            <a:endParaRPr lang="en-US" sz="20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itchFamily="34" charset="0"/>
            </a:endParaRPr>
          </a:p>
        </p:txBody>
      </p:sp>
      <p:cxnSp>
        <p:nvCxnSpPr>
          <p:cNvPr id="15" name="Straight Arrow Connector 14"/>
          <p:cNvCxnSpPr>
            <a:stCxn id="5" idx="3"/>
            <a:endCxn id="6" idx="1"/>
          </p:cNvCxnSpPr>
          <p:nvPr/>
        </p:nvCxnSpPr>
        <p:spPr>
          <a:xfrm flipV="1">
            <a:off x="1828800" y="2701544"/>
            <a:ext cx="3291840" cy="16934"/>
          </a:xfrm>
          <a:prstGeom prst="straightConnector1">
            <a:avLst/>
          </a:prstGeom>
          <a:ln w="57150">
            <a:headEnd type="none" w="med" len="med"/>
            <a:tailEnd type="triangl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ectangle 16"/>
          <p:cNvSpPr/>
          <p:nvPr/>
        </p:nvSpPr>
        <p:spPr>
          <a:xfrm>
            <a:off x="5120640" y="4267878"/>
            <a:ext cx="2194560" cy="533400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Manfaat</a:t>
            </a:r>
            <a:endParaRPr lang="en-US" sz="20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itchFamily="34" charset="0"/>
            </a:endParaRPr>
          </a:p>
        </p:txBody>
      </p:sp>
      <p:cxnSp>
        <p:nvCxnSpPr>
          <p:cNvPr id="18" name="Straight Arrow Connector 17"/>
          <p:cNvCxnSpPr>
            <a:stCxn id="6" idx="2"/>
            <a:endCxn id="17" idx="0"/>
          </p:cNvCxnSpPr>
          <p:nvPr/>
        </p:nvCxnSpPr>
        <p:spPr>
          <a:xfrm>
            <a:off x="6217920" y="2968244"/>
            <a:ext cx="0" cy="1299634"/>
          </a:xfrm>
          <a:prstGeom prst="straightConnector1">
            <a:avLst/>
          </a:prstGeom>
          <a:ln w="57150">
            <a:solidFill>
              <a:srgbClr val="C00000"/>
            </a:solidFill>
            <a:headEnd type="none" w="med" len="med"/>
            <a:tailEnd type="triangl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Elbow Connector 21"/>
          <p:cNvCxnSpPr>
            <a:stCxn id="5" idx="2"/>
            <a:endCxn id="17" idx="1"/>
          </p:cNvCxnSpPr>
          <p:nvPr/>
        </p:nvCxnSpPr>
        <p:spPr>
          <a:xfrm rot="16200000" flipH="1">
            <a:off x="2334260" y="1748198"/>
            <a:ext cx="1549400" cy="4023360"/>
          </a:xfrm>
          <a:prstGeom prst="bentConnector2">
            <a:avLst/>
          </a:prstGeom>
          <a:ln w="57150">
            <a:solidFill>
              <a:srgbClr val="C00000"/>
            </a:solidFill>
            <a:headEnd type="none" w="med" len="med"/>
            <a:tailEnd type="triangl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1828800" y="2684611"/>
            <a:ext cx="235192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 smtClean="0"/>
              <a:t>Bayar untuk memperoleh</a:t>
            </a:r>
            <a:endParaRPr lang="en-US" sz="1600" b="1" dirty="0"/>
          </a:p>
        </p:txBody>
      </p:sp>
      <p:sp>
        <p:nvSpPr>
          <p:cNvPr id="30" name="TextBox 29"/>
          <p:cNvSpPr txBox="1"/>
          <p:nvPr/>
        </p:nvSpPr>
        <p:spPr>
          <a:xfrm>
            <a:off x="1828800" y="4163456"/>
            <a:ext cx="235192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 smtClean="0"/>
              <a:t>Bayar untuk memperoleh</a:t>
            </a:r>
            <a:endParaRPr lang="en-US" sz="1600" b="1" dirty="0"/>
          </a:p>
        </p:txBody>
      </p:sp>
      <p:sp>
        <p:nvSpPr>
          <p:cNvPr id="31" name="TextBox 30"/>
          <p:cNvSpPr txBox="1"/>
          <p:nvPr/>
        </p:nvSpPr>
        <p:spPr>
          <a:xfrm>
            <a:off x="4569788" y="3390280"/>
            <a:ext cx="280333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 smtClean="0"/>
              <a:t>Pemakaian untuk memperoleh</a:t>
            </a:r>
            <a:endParaRPr lang="en-US" sz="1600" b="1" dirty="0"/>
          </a:p>
        </p:txBody>
      </p:sp>
      <p:sp>
        <p:nvSpPr>
          <p:cNvPr id="40" name="Rounded Rectangle 39"/>
          <p:cNvSpPr/>
          <p:nvPr/>
        </p:nvSpPr>
        <p:spPr>
          <a:xfrm>
            <a:off x="8321040" y="2492022"/>
            <a:ext cx="1554480" cy="419044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COSTS</a:t>
            </a:r>
            <a:endParaRPr lang="en-US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itchFamily="34" charset="0"/>
            </a:endParaRPr>
          </a:p>
        </p:txBody>
      </p:sp>
      <p:cxnSp>
        <p:nvCxnSpPr>
          <p:cNvPr id="43" name="Straight Arrow Connector 42"/>
          <p:cNvCxnSpPr/>
          <p:nvPr/>
        </p:nvCxnSpPr>
        <p:spPr>
          <a:xfrm>
            <a:off x="7315200" y="2701544"/>
            <a:ext cx="1005840" cy="0"/>
          </a:xfrm>
          <a:prstGeom prst="straightConnector1">
            <a:avLst/>
          </a:prstGeom>
          <a:ln w="57150">
            <a:headEnd type="none" w="med" len="med"/>
            <a:tailEnd type="triangl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Rounded Rectangle 44"/>
          <p:cNvSpPr/>
          <p:nvPr/>
        </p:nvSpPr>
        <p:spPr>
          <a:xfrm>
            <a:off x="8138160" y="4325056"/>
            <a:ext cx="1920240" cy="419044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EXPENSES</a:t>
            </a:r>
            <a:endParaRPr lang="en-US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itchFamily="34" charset="0"/>
            </a:endParaRPr>
          </a:p>
        </p:txBody>
      </p:sp>
      <p:cxnSp>
        <p:nvCxnSpPr>
          <p:cNvPr id="46" name="Straight Arrow Connector 45"/>
          <p:cNvCxnSpPr>
            <a:stCxn id="17" idx="3"/>
            <a:endCxn id="45" idx="1"/>
          </p:cNvCxnSpPr>
          <p:nvPr/>
        </p:nvCxnSpPr>
        <p:spPr>
          <a:xfrm>
            <a:off x="7315200" y="4534578"/>
            <a:ext cx="822960" cy="0"/>
          </a:xfrm>
          <a:prstGeom prst="straightConnector1">
            <a:avLst/>
          </a:prstGeom>
          <a:ln w="57150">
            <a:solidFill>
              <a:srgbClr val="C00000"/>
            </a:solidFill>
            <a:headEnd type="none" w="med" len="med"/>
            <a:tailEnd type="triangl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TextBox 50"/>
          <p:cNvSpPr txBox="1"/>
          <p:nvPr/>
        </p:nvSpPr>
        <p:spPr>
          <a:xfrm>
            <a:off x="8593297" y="1600200"/>
            <a:ext cx="8515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Neraca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2" name="Down Arrow 51"/>
          <p:cNvSpPr/>
          <p:nvPr/>
        </p:nvSpPr>
        <p:spPr>
          <a:xfrm rot="10800000">
            <a:off x="8869680" y="1912058"/>
            <a:ext cx="548640" cy="551011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TextBox 52"/>
          <p:cNvSpPr txBox="1"/>
          <p:nvPr/>
        </p:nvSpPr>
        <p:spPr>
          <a:xfrm>
            <a:off x="8389756" y="5562600"/>
            <a:ext cx="12570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Laba / Rugi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5" name="Down Arrow 54"/>
          <p:cNvSpPr/>
          <p:nvPr/>
        </p:nvSpPr>
        <p:spPr>
          <a:xfrm>
            <a:off x="8764328" y="4801278"/>
            <a:ext cx="653993" cy="6858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22190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COST OBJECT &amp; COST DRIVERS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8640" y="1219201"/>
            <a:ext cx="9875520" cy="1981200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Cost  Objects = </a:t>
            </a:r>
            <a:r>
              <a:rPr lang="en-US" sz="2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Segala sesuatu yang menjadi dasar pengorbanan sumberdaya </a:t>
            </a:r>
          </a:p>
          <a:p>
            <a:r>
              <a:rPr lang="en-US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Cost Drivers = </a:t>
            </a:r>
            <a:r>
              <a:rPr lang="en-US" sz="2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Faktor-faktor yang dijadikan ukuran untuk menentukan besarnya cost dari suatu cost object</a:t>
            </a:r>
            <a:endParaRPr lang="en-US" sz="24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Down Arrow 3"/>
          <p:cNvSpPr/>
          <p:nvPr/>
        </p:nvSpPr>
        <p:spPr>
          <a:xfrm>
            <a:off x="5559214" y="3200400"/>
            <a:ext cx="1920240" cy="7620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731520" y="4819650"/>
            <a:ext cx="1463040" cy="533400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CASH</a:t>
            </a:r>
            <a:endParaRPr lang="en-US" sz="2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091941" y="4381500"/>
            <a:ext cx="2148840" cy="34290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solidFill>
                  <a:srgbClr val="FF0000"/>
                </a:solidFill>
                <a:latin typeface="Arial Rounded MT Bold" pitchFamily="34" charset="0"/>
              </a:rPr>
              <a:t>Tenaga listrik</a:t>
            </a:r>
            <a:endParaRPr lang="en-US" sz="1600" dirty="0">
              <a:solidFill>
                <a:srgbClr val="FF0000"/>
              </a:solidFill>
              <a:latin typeface="Arial Rounded MT Bold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7452361" y="4381500"/>
            <a:ext cx="2148840" cy="342900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solidFill>
                  <a:srgbClr val="00B0F0"/>
                </a:solidFill>
                <a:latin typeface="Arial Rounded MT Bold" pitchFamily="34" charset="0"/>
              </a:rPr>
              <a:t>kWh</a:t>
            </a:r>
            <a:endParaRPr lang="en-US" sz="1600" dirty="0">
              <a:solidFill>
                <a:srgbClr val="00B0F0"/>
              </a:solidFill>
              <a:latin typeface="Arial Rounded MT Bold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4091941" y="4914900"/>
            <a:ext cx="2148840" cy="34290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solidFill>
                  <a:srgbClr val="FF0000"/>
                </a:solidFill>
                <a:latin typeface="Arial Rounded MT Bold" pitchFamily="34" charset="0"/>
              </a:rPr>
              <a:t>Tanah</a:t>
            </a:r>
            <a:endParaRPr lang="en-US" sz="1600" dirty="0">
              <a:solidFill>
                <a:srgbClr val="FF0000"/>
              </a:solidFill>
              <a:latin typeface="Arial Rounded MT Bold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4091941" y="5448300"/>
            <a:ext cx="2148840" cy="34290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solidFill>
                  <a:srgbClr val="FF0000"/>
                </a:solidFill>
                <a:latin typeface="Arial Rounded MT Bold" pitchFamily="34" charset="0"/>
              </a:rPr>
              <a:t>Tenaga kerja</a:t>
            </a:r>
            <a:endParaRPr lang="en-US" sz="1600" dirty="0">
              <a:solidFill>
                <a:srgbClr val="FF0000"/>
              </a:solidFill>
              <a:latin typeface="Arial Rounded MT Bold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7445587" y="4914900"/>
            <a:ext cx="2148840" cy="342900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solidFill>
                  <a:srgbClr val="00B0F0"/>
                </a:solidFill>
                <a:latin typeface="Arial Rounded MT Bold" pitchFamily="34" charset="0"/>
              </a:rPr>
              <a:t>m</a:t>
            </a:r>
            <a:r>
              <a:rPr lang="en-US" sz="1600" baseline="30000" dirty="0" smtClean="0">
                <a:solidFill>
                  <a:srgbClr val="00B0F0"/>
                </a:solidFill>
                <a:latin typeface="Arial Rounded MT Bold" pitchFamily="34" charset="0"/>
              </a:rPr>
              <a:t>2</a:t>
            </a:r>
            <a:endParaRPr lang="en-US" sz="1600" baseline="30000" dirty="0">
              <a:solidFill>
                <a:srgbClr val="00B0F0"/>
              </a:solidFill>
              <a:latin typeface="Arial Rounded MT Bold" pitchFamily="34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7438815" y="5437011"/>
            <a:ext cx="2148840" cy="342900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solidFill>
                  <a:srgbClr val="00B0F0"/>
                </a:solidFill>
                <a:latin typeface="Arial Rounded MT Bold" pitchFamily="34" charset="0"/>
              </a:rPr>
              <a:t>Jam kerja</a:t>
            </a:r>
            <a:endParaRPr lang="en-US" sz="1600" dirty="0">
              <a:solidFill>
                <a:srgbClr val="00B0F0"/>
              </a:solidFill>
              <a:latin typeface="Arial Rounded MT Bold" pitchFamily="34" charset="0"/>
            </a:endParaRPr>
          </a:p>
        </p:txBody>
      </p:sp>
      <p:cxnSp>
        <p:nvCxnSpPr>
          <p:cNvPr id="13" name="Straight Arrow Connector 12"/>
          <p:cNvCxnSpPr>
            <a:stCxn id="5" idx="3"/>
            <a:endCxn id="6" idx="1"/>
          </p:cNvCxnSpPr>
          <p:nvPr/>
        </p:nvCxnSpPr>
        <p:spPr>
          <a:xfrm flipV="1">
            <a:off x="2194560" y="4552950"/>
            <a:ext cx="1897381" cy="533400"/>
          </a:xfrm>
          <a:prstGeom prst="straightConnector1">
            <a:avLst/>
          </a:prstGeom>
          <a:ln w="38100">
            <a:solidFill>
              <a:srgbClr val="7030A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>
            <a:stCxn id="5" idx="3"/>
            <a:endCxn id="8" idx="1"/>
          </p:cNvCxnSpPr>
          <p:nvPr/>
        </p:nvCxnSpPr>
        <p:spPr>
          <a:xfrm>
            <a:off x="2194560" y="5086350"/>
            <a:ext cx="1897381" cy="0"/>
          </a:xfrm>
          <a:prstGeom prst="straightConnector1">
            <a:avLst/>
          </a:prstGeom>
          <a:ln w="38100">
            <a:solidFill>
              <a:srgbClr val="7030A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>
            <a:stCxn id="5" idx="3"/>
            <a:endCxn id="9" idx="1"/>
          </p:cNvCxnSpPr>
          <p:nvPr/>
        </p:nvCxnSpPr>
        <p:spPr>
          <a:xfrm>
            <a:off x="2194560" y="5086350"/>
            <a:ext cx="1897381" cy="533400"/>
          </a:xfrm>
          <a:prstGeom prst="straightConnector1">
            <a:avLst/>
          </a:prstGeom>
          <a:ln w="38100">
            <a:solidFill>
              <a:srgbClr val="7030A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>
            <a:stCxn id="6" idx="3"/>
            <a:endCxn id="7" idx="1"/>
          </p:cNvCxnSpPr>
          <p:nvPr/>
        </p:nvCxnSpPr>
        <p:spPr>
          <a:xfrm>
            <a:off x="6240779" y="4552950"/>
            <a:ext cx="1211581" cy="0"/>
          </a:xfrm>
          <a:prstGeom prst="straightConnector1">
            <a:avLst/>
          </a:prstGeom>
          <a:ln w="38100">
            <a:solidFill>
              <a:schemeClr val="tx2">
                <a:lumMod val="60000"/>
                <a:lumOff val="40000"/>
              </a:schemeClr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>
            <a:stCxn id="8" idx="3"/>
            <a:endCxn id="10" idx="1"/>
          </p:cNvCxnSpPr>
          <p:nvPr/>
        </p:nvCxnSpPr>
        <p:spPr>
          <a:xfrm>
            <a:off x="6240780" y="5086350"/>
            <a:ext cx="1204807" cy="0"/>
          </a:xfrm>
          <a:prstGeom prst="straightConnector1">
            <a:avLst/>
          </a:prstGeom>
          <a:ln w="38100">
            <a:solidFill>
              <a:schemeClr val="tx2">
                <a:lumMod val="60000"/>
                <a:lumOff val="40000"/>
              </a:schemeClr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>
            <a:stCxn id="9" idx="3"/>
            <a:endCxn id="11" idx="1"/>
          </p:cNvCxnSpPr>
          <p:nvPr/>
        </p:nvCxnSpPr>
        <p:spPr>
          <a:xfrm flipV="1">
            <a:off x="6240781" y="5608463"/>
            <a:ext cx="1198034" cy="11289"/>
          </a:xfrm>
          <a:prstGeom prst="straightConnector1">
            <a:avLst/>
          </a:prstGeom>
          <a:ln w="38100">
            <a:solidFill>
              <a:schemeClr val="tx2">
                <a:lumMod val="60000"/>
                <a:lumOff val="40000"/>
              </a:schemeClr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4091941" y="6205688"/>
            <a:ext cx="21488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COST OBJECTS</a:t>
            </a:r>
            <a:endParaRPr lang="en-US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7438815" y="6205688"/>
            <a:ext cx="21488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COST DRIVERS</a:t>
            </a:r>
            <a:endParaRPr lang="en-US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3716907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500"/>
                            </p:stCondLst>
                            <p:childTnLst>
                              <p:par>
                                <p:cTn id="3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000"/>
                            </p:stCondLst>
                            <p:childTnLst>
                              <p:par>
                                <p:cTn id="3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000"/>
                            </p:stCondLst>
                            <p:childTnLst>
                              <p:par>
                                <p:cTn id="4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500"/>
                            </p:stCondLst>
                            <p:childTnLst>
                              <p:par>
                                <p:cTn id="4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00"/>
                            </p:stCondLst>
                            <p:childTnLst>
                              <p:par>
                                <p:cTn id="5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500"/>
                            </p:stCondLst>
                            <p:childTnLst>
                              <p:par>
                                <p:cTn id="5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6000"/>
                            </p:stCondLst>
                            <p:childTnLst>
                              <p:par>
                                <p:cTn id="6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6500"/>
                            </p:stCondLst>
                            <p:childTnLst>
                              <p:par>
                                <p:cTn id="64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7500"/>
                            </p:stCondLst>
                            <p:childTnLst>
                              <p:par>
                                <p:cTn id="70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30" grpId="0"/>
      <p:bldP spid="3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COST CLASSIFICATIONS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8640" y="1143002"/>
            <a:ext cx="9875520" cy="4952999"/>
          </a:xfrm>
        </p:spPr>
        <p:txBody>
          <a:bodyPr>
            <a:normAutofit/>
          </a:bodyPr>
          <a:lstStyle/>
          <a:p>
            <a:pPr algn="ctr">
              <a:lnSpc>
                <a:spcPct val="200000"/>
              </a:lnSpc>
            </a:pPr>
            <a:r>
              <a:rPr lang="en-US" dirty="0" smtClean="0"/>
              <a:t>Manufacturing costs </a:t>
            </a:r>
            <a:r>
              <a:rPr lang="en-US" dirty="0" err="1" smtClean="0">
                <a:solidFill>
                  <a:srgbClr val="FF0000"/>
                </a:solidFill>
              </a:rPr>
              <a:t>vs</a:t>
            </a:r>
            <a:r>
              <a:rPr lang="en-US" dirty="0" smtClean="0"/>
              <a:t> nonmanufacturing costs</a:t>
            </a:r>
          </a:p>
          <a:p>
            <a:pPr algn="ctr">
              <a:lnSpc>
                <a:spcPct val="200000"/>
              </a:lnSpc>
            </a:pPr>
            <a:r>
              <a:rPr lang="en-US" dirty="0" smtClean="0"/>
              <a:t>Product costs </a:t>
            </a:r>
            <a:r>
              <a:rPr lang="en-US" dirty="0" err="1" smtClean="0">
                <a:solidFill>
                  <a:srgbClr val="FF0000"/>
                </a:solidFill>
              </a:rPr>
              <a:t>vs</a:t>
            </a:r>
            <a:r>
              <a:rPr lang="en-US" dirty="0" smtClean="0"/>
              <a:t> period costs</a:t>
            </a:r>
          </a:p>
          <a:p>
            <a:pPr algn="ctr">
              <a:lnSpc>
                <a:spcPct val="200000"/>
              </a:lnSpc>
            </a:pPr>
            <a:r>
              <a:rPr lang="en-US" dirty="0" smtClean="0"/>
              <a:t>Prime costs </a:t>
            </a:r>
            <a:r>
              <a:rPr lang="en-US" dirty="0" err="1" smtClean="0">
                <a:solidFill>
                  <a:srgbClr val="FF0000"/>
                </a:solidFill>
              </a:rPr>
              <a:t>vs</a:t>
            </a:r>
            <a:r>
              <a:rPr lang="en-US" dirty="0" smtClean="0"/>
              <a:t> conversion costs</a:t>
            </a:r>
          </a:p>
          <a:p>
            <a:pPr algn="ctr">
              <a:lnSpc>
                <a:spcPct val="200000"/>
              </a:lnSpc>
            </a:pPr>
            <a:r>
              <a:rPr lang="en-US" dirty="0" smtClean="0"/>
              <a:t>Fixed costs </a:t>
            </a:r>
            <a:r>
              <a:rPr lang="en-US" dirty="0" err="1" smtClean="0">
                <a:solidFill>
                  <a:srgbClr val="FF0000"/>
                </a:solidFill>
              </a:rPr>
              <a:t>vs</a:t>
            </a:r>
            <a:r>
              <a:rPr lang="en-US" dirty="0" smtClean="0"/>
              <a:t> variable costs</a:t>
            </a:r>
          </a:p>
          <a:p>
            <a:pPr algn="ctr">
              <a:lnSpc>
                <a:spcPct val="200000"/>
              </a:lnSpc>
            </a:pPr>
            <a:r>
              <a:rPr lang="en-US" dirty="0" smtClean="0"/>
              <a:t>Relevant </a:t>
            </a:r>
            <a:r>
              <a:rPr lang="en-US" dirty="0" err="1" smtClean="0">
                <a:solidFill>
                  <a:srgbClr val="FF0000"/>
                </a:solidFill>
              </a:rPr>
              <a:t>vs</a:t>
            </a:r>
            <a:r>
              <a:rPr lang="en-US" dirty="0" smtClean="0"/>
              <a:t> irrelevant costs</a:t>
            </a:r>
          </a:p>
          <a:p>
            <a:pPr algn="ctr">
              <a:lnSpc>
                <a:spcPct val="200000"/>
              </a:lnSpc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76788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800" dirty="0" smtClean="0"/>
              <a:t>COST CLASSIFICATIONS IN MANUFACTURING</a:t>
            </a:r>
            <a:endParaRPr lang="en-US" sz="2800" dirty="0"/>
          </a:p>
        </p:txBody>
      </p:sp>
      <p:sp>
        <p:nvSpPr>
          <p:cNvPr id="5" name="Rectangle 4"/>
          <p:cNvSpPr/>
          <p:nvPr/>
        </p:nvSpPr>
        <p:spPr>
          <a:xfrm>
            <a:off x="4023360" y="838200"/>
            <a:ext cx="3017520" cy="7620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Manufacturing Costs / Product Cost</a:t>
            </a:r>
            <a:endParaRPr lang="en-US" sz="1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070187" y="2133600"/>
            <a:ext cx="2221654" cy="762000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Direct Materials</a:t>
            </a:r>
            <a:endParaRPr lang="en-US" sz="1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4421294" y="2133600"/>
            <a:ext cx="2221654" cy="762000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Direct Labor</a:t>
            </a:r>
            <a:endParaRPr lang="en-US" sz="1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7680960" y="2133600"/>
            <a:ext cx="2221654" cy="762000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Manufacturing Overhead</a:t>
            </a:r>
            <a:endParaRPr lang="en-US" sz="1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3108961" y="3386667"/>
            <a:ext cx="1508760" cy="609600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Prime Costs</a:t>
            </a:r>
            <a:endParaRPr lang="en-US" sz="1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6492241" y="3386667"/>
            <a:ext cx="1508760" cy="609600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Conversion Costs</a:t>
            </a:r>
            <a:endParaRPr lang="en-US" sz="1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12" name="Straight Arrow Connector 11"/>
          <p:cNvCxnSpPr>
            <a:stCxn id="6" idx="2"/>
            <a:endCxn id="9" idx="0"/>
          </p:cNvCxnSpPr>
          <p:nvPr/>
        </p:nvCxnSpPr>
        <p:spPr>
          <a:xfrm>
            <a:off x="2181014" y="2895602"/>
            <a:ext cx="1682327" cy="491067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>
            <a:stCxn id="7" idx="2"/>
          </p:cNvCxnSpPr>
          <p:nvPr/>
        </p:nvCxnSpPr>
        <p:spPr>
          <a:xfrm flipH="1">
            <a:off x="3863339" y="2895602"/>
            <a:ext cx="1668781" cy="491067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>
            <a:stCxn id="7" idx="2"/>
            <a:endCxn id="10" idx="0"/>
          </p:cNvCxnSpPr>
          <p:nvPr/>
        </p:nvCxnSpPr>
        <p:spPr>
          <a:xfrm>
            <a:off x="5532120" y="2895602"/>
            <a:ext cx="1714501" cy="491067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>
            <a:stCxn id="8" idx="2"/>
            <a:endCxn id="10" idx="0"/>
          </p:cNvCxnSpPr>
          <p:nvPr/>
        </p:nvCxnSpPr>
        <p:spPr>
          <a:xfrm flipH="1">
            <a:off x="7246621" y="2895602"/>
            <a:ext cx="1545167" cy="491067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>
            <a:stCxn id="5" idx="2"/>
            <a:endCxn id="8" idx="0"/>
          </p:cNvCxnSpPr>
          <p:nvPr/>
        </p:nvCxnSpPr>
        <p:spPr>
          <a:xfrm>
            <a:off x="5532122" y="1600200"/>
            <a:ext cx="3259666" cy="533400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>
            <a:stCxn id="5" idx="2"/>
            <a:endCxn id="7" idx="0"/>
          </p:cNvCxnSpPr>
          <p:nvPr/>
        </p:nvCxnSpPr>
        <p:spPr>
          <a:xfrm>
            <a:off x="5532120" y="1600200"/>
            <a:ext cx="0" cy="533400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>
            <a:stCxn id="5" idx="2"/>
            <a:endCxn id="6" idx="0"/>
          </p:cNvCxnSpPr>
          <p:nvPr/>
        </p:nvCxnSpPr>
        <p:spPr>
          <a:xfrm flipH="1">
            <a:off x="2181014" y="1600200"/>
            <a:ext cx="3351106" cy="533400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Rectangle 30"/>
          <p:cNvSpPr/>
          <p:nvPr/>
        </p:nvSpPr>
        <p:spPr>
          <a:xfrm>
            <a:off x="4023360" y="4267200"/>
            <a:ext cx="3017520" cy="7620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Nonmanufacturing Costs / Period Cost</a:t>
            </a:r>
            <a:endParaRPr lang="en-US" sz="1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1070187" y="5791200"/>
            <a:ext cx="2221654" cy="762000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Selling</a:t>
            </a:r>
            <a:endParaRPr lang="en-US" sz="1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7680960" y="5791200"/>
            <a:ext cx="2221654" cy="762000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Administrative</a:t>
            </a:r>
            <a:endParaRPr lang="en-US" sz="1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34" name="Straight Arrow Connector 33"/>
          <p:cNvCxnSpPr>
            <a:stCxn id="31" idx="2"/>
          </p:cNvCxnSpPr>
          <p:nvPr/>
        </p:nvCxnSpPr>
        <p:spPr>
          <a:xfrm>
            <a:off x="5532122" y="5029200"/>
            <a:ext cx="3259666" cy="38100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/>
          <p:cNvCxnSpPr>
            <a:stCxn id="31" idx="2"/>
            <a:endCxn id="32" idx="0"/>
          </p:cNvCxnSpPr>
          <p:nvPr/>
        </p:nvCxnSpPr>
        <p:spPr>
          <a:xfrm flipH="1">
            <a:off x="2181014" y="5029200"/>
            <a:ext cx="3351106" cy="76200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162051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800" dirty="0" smtClean="0"/>
              <a:t>COST CLASSIFICATIONS IN MANUFACTURING</a:t>
            </a:r>
            <a:endParaRPr lang="en-US" sz="2800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08353766"/>
              </p:ext>
            </p:extLst>
          </p:nvPr>
        </p:nvGraphicFramePr>
        <p:xfrm>
          <a:off x="457200" y="762000"/>
          <a:ext cx="9875520" cy="5826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/>
                <a:gridCol w="4937760"/>
              </a:tblGrid>
              <a:tr h="43180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PURPOSE OF COST CLASSIFICATION</a:t>
                      </a:r>
                      <a:endParaRPr lang="en-US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109728" marR="10972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COST CLASSIFICATIONS</a:t>
                      </a:r>
                      <a:endParaRPr lang="en-US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109728" marR="109728"/>
                </a:tc>
              </a:tr>
              <a:tr h="635000">
                <a:tc>
                  <a:txBody>
                    <a:bodyPr/>
                    <a:lstStyle/>
                    <a:p>
                      <a:r>
                        <a:rPr lang="en-US" dirty="0" smtClean="0"/>
                        <a:t>Preparing external financial statements</a:t>
                      </a:r>
                      <a:endParaRPr lang="en-US" dirty="0"/>
                    </a:p>
                  </a:txBody>
                  <a:tcPr marL="109728" marR="109728"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en-US" dirty="0" smtClean="0"/>
                        <a:t>Product cost</a:t>
                      </a:r>
                    </a:p>
                    <a:p>
                      <a:pPr marL="742950" lvl="1" indent="-285750">
                        <a:buFont typeface="Wingdings" pitchFamily="2" charset="2"/>
                        <a:buChar char="ü"/>
                      </a:pPr>
                      <a:r>
                        <a:rPr lang="en-US" dirty="0" smtClean="0"/>
                        <a:t>Direct materials</a:t>
                      </a:r>
                    </a:p>
                    <a:p>
                      <a:pPr marL="742950" lvl="1" indent="-285750">
                        <a:buFont typeface="Wingdings" pitchFamily="2" charset="2"/>
                        <a:buChar char="ü"/>
                      </a:pPr>
                      <a:r>
                        <a:rPr lang="en-US" dirty="0" smtClean="0"/>
                        <a:t>Direct labor</a:t>
                      </a:r>
                    </a:p>
                    <a:p>
                      <a:pPr marL="742950" lvl="1" indent="-285750">
                        <a:buFont typeface="Wingdings" pitchFamily="2" charset="2"/>
                        <a:buChar char="ü"/>
                      </a:pPr>
                      <a:r>
                        <a:rPr lang="en-US" dirty="0" smtClean="0"/>
                        <a:t>Manufacturing overhead</a:t>
                      </a:r>
                    </a:p>
                    <a:p>
                      <a:pPr marL="285750" lvl="0" indent="-285750">
                        <a:buFont typeface="Arial" pitchFamily="34" charset="0"/>
                        <a:buChar char="•"/>
                      </a:pPr>
                      <a:r>
                        <a:rPr lang="en-US" dirty="0" smtClean="0"/>
                        <a:t>Period</a:t>
                      </a:r>
                      <a:r>
                        <a:rPr lang="en-US" baseline="0" dirty="0" smtClean="0"/>
                        <a:t> costs (expensed)</a:t>
                      </a:r>
                    </a:p>
                    <a:p>
                      <a:pPr marL="742950" lvl="1" indent="-285750">
                        <a:buFont typeface="Wingdings" pitchFamily="2" charset="2"/>
                        <a:buChar char="ü"/>
                      </a:pPr>
                      <a:r>
                        <a:rPr lang="en-US" baseline="0" dirty="0" smtClean="0"/>
                        <a:t>Selling</a:t>
                      </a:r>
                    </a:p>
                    <a:p>
                      <a:pPr marL="742950" lvl="1" indent="-285750">
                        <a:buFont typeface="Wingdings" pitchFamily="2" charset="2"/>
                        <a:buChar char="ü"/>
                      </a:pPr>
                      <a:r>
                        <a:rPr lang="en-US" baseline="0" dirty="0" smtClean="0"/>
                        <a:t>Administrative</a:t>
                      </a:r>
                    </a:p>
                  </a:txBody>
                  <a:tcPr marL="109728" marR="109728"/>
                </a:tc>
              </a:tr>
              <a:tr h="635000">
                <a:tc>
                  <a:txBody>
                    <a:bodyPr/>
                    <a:lstStyle/>
                    <a:p>
                      <a:r>
                        <a:rPr lang="en-US" dirty="0" smtClean="0"/>
                        <a:t>Predicting cost behavior</a:t>
                      </a:r>
                      <a:endParaRPr lang="en-US" dirty="0"/>
                    </a:p>
                  </a:txBody>
                  <a:tcPr marL="109728" marR="109728"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en-US" dirty="0" smtClean="0"/>
                        <a:t>Variable costs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en-US" dirty="0" smtClean="0"/>
                        <a:t>Fixed costs</a:t>
                      </a:r>
                      <a:endParaRPr lang="en-US" dirty="0"/>
                    </a:p>
                  </a:txBody>
                  <a:tcPr marL="109728" marR="109728"/>
                </a:tc>
              </a:tr>
              <a:tr h="635000">
                <a:tc>
                  <a:txBody>
                    <a:bodyPr/>
                    <a:lstStyle/>
                    <a:p>
                      <a:r>
                        <a:rPr lang="en-US" dirty="0" smtClean="0"/>
                        <a:t>Assigning costs</a:t>
                      </a:r>
                      <a:r>
                        <a:rPr lang="en-US" baseline="0" dirty="0" smtClean="0"/>
                        <a:t> to cost object</a:t>
                      </a:r>
                      <a:endParaRPr lang="en-US" dirty="0"/>
                    </a:p>
                  </a:txBody>
                  <a:tcPr marL="109728" marR="109728"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en-US" dirty="0" smtClean="0"/>
                        <a:t>Direct cost (easily</a:t>
                      </a:r>
                      <a:r>
                        <a:rPr lang="en-US" baseline="0" dirty="0" smtClean="0"/>
                        <a:t> traced)</a:t>
                      </a:r>
                      <a:endParaRPr lang="en-US" dirty="0" smtClean="0"/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en-US" dirty="0" smtClean="0"/>
                        <a:t>Indirect cost ( not easily</a:t>
                      </a:r>
                      <a:r>
                        <a:rPr lang="en-US" baseline="0" dirty="0" smtClean="0"/>
                        <a:t> traced)</a:t>
                      </a:r>
                      <a:endParaRPr lang="en-US" dirty="0"/>
                    </a:p>
                  </a:txBody>
                  <a:tcPr marL="109728" marR="109728"/>
                </a:tc>
              </a:tr>
              <a:tr h="635000">
                <a:tc>
                  <a:txBody>
                    <a:bodyPr/>
                    <a:lstStyle/>
                    <a:p>
                      <a:r>
                        <a:rPr lang="en-US" dirty="0" smtClean="0"/>
                        <a:t>Making decisions</a:t>
                      </a:r>
                      <a:endParaRPr lang="en-US" dirty="0"/>
                    </a:p>
                  </a:txBody>
                  <a:tcPr marL="109728" marR="109728"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en-US" dirty="0" smtClean="0"/>
                        <a:t>Differential costs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en-US" dirty="0" smtClean="0"/>
                        <a:t>Sunk costs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en-US" dirty="0" smtClean="0"/>
                        <a:t>Opportunity cost </a:t>
                      </a:r>
                      <a:endParaRPr lang="en-US" dirty="0"/>
                    </a:p>
                  </a:txBody>
                  <a:tcPr marL="109728" marR="109728"/>
                </a:tc>
              </a:tr>
              <a:tr h="635000">
                <a:tc>
                  <a:txBody>
                    <a:bodyPr/>
                    <a:lstStyle/>
                    <a:p>
                      <a:r>
                        <a:rPr lang="en-US" dirty="0" smtClean="0"/>
                        <a:t>Cost of quality</a:t>
                      </a:r>
                      <a:endParaRPr lang="en-US" dirty="0"/>
                    </a:p>
                  </a:txBody>
                  <a:tcPr marL="109728" marR="109728"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en-US" dirty="0" smtClean="0"/>
                        <a:t>Prevention costs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en-US" dirty="0" smtClean="0"/>
                        <a:t>Appraisal costs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en-US" dirty="0" smtClean="0"/>
                        <a:t>Internal failure costs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en-US" dirty="0" smtClean="0"/>
                        <a:t>External failure costs</a:t>
                      </a:r>
                      <a:endParaRPr lang="en-US" dirty="0"/>
                    </a:p>
                  </a:txBody>
                  <a:tcPr marL="109728" marR="109728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906273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110</TotalTime>
  <Words>235</Words>
  <Application>Microsoft Office PowerPoint</Application>
  <PresentationFormat>Custom</PresentationFormat>
  <Paragraphs>75</Paragraphs>
  <Slides>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Office Theme</vt:lpstr>
      <vt:lpstr>AKUNTANSI MANAJEMEN</vt:lpstr>
      <vt:lpstr>COST dan EXPENSE</vt:lpstr>
      <vt:lpstr>COST dan EXPENSE</vt:lpstr>
      <vt:lpstr>COST OBJECT &amp; COST DRIVERS</vt:lpstr>
      <vt:lpstr>COST CLASSIFICATIONS</vt:lpstr>
      <vt:lpstr>COST CLASSIFICATIONS IN MANUFACTURING</vt:lpstr>
      <vt:lpstr>COST CLASSIFICATIONS IN MANUFACTURING</vt:lpstr>
    </vt:vector>
  </TitlesOfParts>
  <Company>home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AKUNTANSI MANAJEMEN</dc:title>
  <dc:creator>Ketua Prodi</dc:creator>
  <cp:lastModifiedBy>Ketua Prodi</cp:lastModifiedBy>
  <cp:revision>2</cp:revision>
  <dcterms:created xsi:type="dcterms:W3CDTF">2013-02-14T02:40:31Z</dcterms:created>
  <dcterms:modified xsi:type="dcterms:W3CDTF">2013-02-14T04:30:51Z</dcterms:modified>
</cp:coreProperties>
</file>