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-5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A0B4E6-23BA-4BA5-9E7C-FA4CBA498344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5C1789-A815-4FCB-B37A-0609CAE0930E}">
      <dgm:prSet phldrT="[Text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w="114300" prst="relaxedInset"/>
        </a:sp3d>
      </dgm:spPr>
      <dgm:t>
        <a:bodyPr lIns="0" tIns="0" rIns="0" bIns="0"/>
        <a:lstStyle/>
        <a:p>
          <a:pPr algn="r"/>
          <a:r>
            <a:rPr lang="en-US" sz="20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Penjelasan  konsep variabel secara teoritis, sampai menemukan indikator untuk mengukur variabel tersebut</a:t>
          </a:r>
          <a:endParaRPr lang="en-US" sz="20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8F6C1F-8B93-42D9-86A3-6986F3195812}" type="parTrans" cxnId="{93AAA71F-5AD7-4F40-A6EF-A6E1D9F61805}">
      <dgm:prSet/>
      <dgm:spPr/>
      <dgm:t>
        <a:bodyPr/>
        <a:lstStyle/>
        <a:p>
          <a:endParaRPr lang="en-US"/>
        </a:p>
      </dgm:t>
    </dgm:pt>
    <dgm:pt modelId="{58F13563-504A-4255-899D-1FAE5A091B22}" type="sibTrans" cxnId="{93AAA71F-5AD7-4F40-A6EF-A6E1D9F61805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B7696519-026C-4913-B371-99B3797BE2C8}">
      <dgm:prSet phldrT="[Text]"/>
      <dgm:spPr>
        <a:solidFill>
          <a:srgbClr val="C000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Deskripsi kerangka pemikiran</a:t>
          </a:r>
          <a:endParaRPr lang="en-US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B6528-78B2-4DD7-A490-5E34AD228DC9}" type="parTrans" cxnId="{C4DD2C6F-8418-4D45-BBD0-029CD8A0D5B7}">
      <dgm:prSet/>
      <dgm:spPr/>
      <dgm:t>
        <a:bodyPr/>
        <a:lstStyle/>
        <a:p>
          <a:endParaRPr lang="en-US"/>
        </a:p>
      </dgm:t>
    </dgm:pt>
    <dgm:pt modelId="{53756AC6-6700-4C57-B791-1007776609FE}" type="sibTrans" cxnId="{C4DD2C6F-8418-4D45-BBD0-029CD8A0D5B7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1BD84D42-249F-4B57-86A9-FFFCA0E5679E}">
      <dgm:prSet phldrT="[Text]"/>
      <dgm:spPr>
        <a:solidFill>
          <a:srgbClr val="0000FF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Model hubungan antar variabel</a:t>
          </a:r>
          <a:endParaRPr lang="en-US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FE565F-7A87-4F46-BC74-47ACDECCE1E1}" type="parTrans" cxnId="{C71188A8-7520-4DBF-A48A-7BC7C0301561}">
      <dgm:prSet/>
      <dgm:spPr/>
      <dgm:t>
        <a:bodyPr/>
        <a:lstStyle/>
        <a:p>
          <a:endParaRPr lang="en-US"/>
        </a:p>
      </dgm:t>
    </dgm:pt>
    <dgm:pt modelId="{096D67C9-06B2-4B8E-BD6C-8A213C99179E}" type="sibTrans" cxnId="{C71188A8-7520-4DBF-A48A-7BC7C0301561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1CEEEE94-3855-4211-B277-DB091B7AD497}">
      <dgm:prSet phldrT="[Text]"/>
      <dgm:spPr>
        <a:solidFill>
          <a:srgbClr val="00B050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HIPOTESIS</a:t>
          </a:r>
          <a:endParaRPr 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412A70-C880-487A-B56A-83125D3D703D}" type="parTrans" cxnId="{89C8895D-F18A-4151-8F49-2ABF674E19F5}">
      <dgm:prSet/>
      <dgm:spPr/>
      <dgm:t>
        <a:bodyPr/>
        <a:lstStyle/>
        <a:p>
          <a:endParaRPr lang="en-US"/>
        </a:p>
      </dgm:t>
    </dgm:pt>
    <dgm:pt modelId="{B27FE240-5EF4-4A2E-A852-5F5FA6C87DFE}" type="sibTrans" cxnId="{89C8895D-F18A-4151-8F49-2ABF674E19F5}">
      <dgm:prSet/>
      <dgm:spPr/>
      <dgm:t>
        <a:bodyPr/>
        <a:lstStyle/>
        <a:p>
          <a:endParaRPr lang="en-US"/>
        </a:p>
      </dgm:t>
    </dgm:pt>
    <dgm:pt modelId="{A52E7D26-1E6D-41BB-869E-5B2F86705558}" type="pres">
      <dgm:prSet presAssocID="{C3A0B4E6-23BA-4BA5-9E7C-FA4CBA498344}" presName="outerComposite" presStyleCnt="0">
        <dgm:presLayoutVars>
          <dgm:chMax val="5"/>
          <dgm:dir/>
          <dgm:resizeHandles val="exact"/>
        </dgm:presLayoutVars>
      </dgm:prSet>
      <dgm:spPr/>
    </dgm:pt>
    <dgm:pt modelId="{E0E0411B-874A-476A-AD3D-1DB8B7C3235A}" type="pres">
      <dgm:prSet presAssocID="{C3A0B4E6-23BA-4BA5-9E7C-FA4CBA498344}" presName="dummyMaxCanvas" presStyleCnt="0">
        <dgm:presLayoutVars/>
      </dgm:prSet>
      <dgm:spPr/>
    </dgm:pt>
    <dgm:pt modelId="{3E486BFC-EC95-4EE1-8ED5-6F3C29334DC6}" type="pres">
      <dgm:prSet presAssocID="{C3A0B4E6-23BA-4BA5-9E7C-FA4CBA498344}" presName="FourNodes_1" presStyleLbl="node1" presStyleIdx="0" presStyleCnt="4" custLinFactNeighborX="-15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B0B8C6-9168-46CF-A694-7C5B1C22E2DE}" type="pres">
      <dgm:prSet presAssocID="{C3A0B4E6-23BA-4BA5-9E7C-FA4CBA498344}" presName="FourNodes_2" presStyleLbl="node1" presStyleIdx="1" presStyleCnt="4">
        <dgm:presLayoutVars>
          <dgm:bulletEnabled val="1"/>
        </dgm:presLayoutVars>
      </dgm:prSet>
      <dgm:spPr/>
    </dgm:pt>
    <dgm:pt modelId="{D4A746A2-4809-4078-83A7-ACBF2C5CEEC8}" type="pres">
      <dgm:prSet presAssocID="{C3A0B4E6-23BA-4BA5-9E7C-FA4CBA498344}" presName="FourNodes_3" presStyleLbl="node1" presStyleIdx="2" presStyleCnt="4">
        <dgm:presLayoutVars>
          <dgm:bulletEnabled val="1"/>
        </dgm:presLayoutVars>
      </dgm:prSet>
      <dgm:spPr/>
    </dgm:pt>
    <dgm:pt modelId="{CAA7CD34-3033-47D2-9F80-F56EC7023052}" type="pres">
      <dgm:prSet presAssocID="{C3A0B4E6-23BA-4BA5-9E7C-FA4CBA498344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7CFD05-E2B9-47E5-832E-BDF73E15EBAB}" type="pres">
      <dgm:prSet presAssocID="{C3A0B4E6-23BA-4BA5-9E7C-FA4CBA498344}" presName="FourConn_1-2" presStyleLbl="fgAccFollowNode1" presStyleIdx="0" presStyleCnt="3">
        <dgm:presLayoutVars>
          <dgm:bulletEnabled val="1"/>
        </dgm:presLayoutVars>
      </dgm:prSet>
      <dgm:spPr/>
    </dgm:pt>
    <dgm:pt modelId="{620638C4-10D7-47B9-B5F8-CE949716F543}" type="pres">
      <dgm:prSet presAssocID="{C3A0B4E6-23BA-4BA5-9E7C-FA4CBA498344}" presName="FourConn_2-3" presStyleLbl="fgAccFollowNode1" presStyleIdx="1" presStyleCnt="3">
        <dgm:presLayoutVars>
          <dgm:bulletEnabled val="1"/>
        </dgm:presLayoutVars>
      </dgm:prSet>
      <dgm:spPr/>
    </dgm:pt>
    <dgm:pt modelId="{C76162B4-FCBC-451C-985D-2A7E369D7259}" type="pres">
      <dgm:prSet presAssocID="{C3A0B4E6-23BA-4BA5-9E7C-FA4CBA498344}" presName="FourConn_3-4" presStyleLbl="fgAccFollowNode1" presStyleIdx="2" presStyleCnt="3">
        <dgm:presLayoutVars>
          <dgm:bulletEnabled val="1"/>
        </dgm:presLayoutVars>
      </dgm:prSet>
      <dgm:spPr/>
    </dgm:pt>
    <dgm:pt modelId="{50359EEE-7F19-4D63-A416-A81FBDE7B34F}" type="pres">
      <dgm:prSet presAssocID="{C3A0B4E6-23BA-4BA5-9E7C-FA4CBA498344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BC689D-C636-4BCA-AC92-6C820D5AC49E}" type="pres">
      <dgm:prSet presAssocID="{C3A0B4E6-23BA-4BA5-9E7C-FA4CBA498344}" presName="FourNodes_2_text" presStyleLbl="node1" presStyleIdx="3" presStyleCnt="4">
        <dgm:presLayoutVars>
          <dgm:bulletEnabled val="1"/>
        </dgm:presLayoutVars>
      </dgm:prSet>
      <dgm:spPr/>
    </dgm:pt>
    <dgm:pt modelId="{18C92054-CB9F-4C1A-A62F-45463D391B91}" type="pres">
      <dgm:prSet presAssocID="{C3A0B4E6-23BA-4BA5-9E7C-FA4CBA498344}" presName="FourNodes_3_text" presStyleLbl="node1" presStyleIdx="3" presStyleCnt="4">
        <dgm:presLayoutVars>
          <dgm:bulletEnabled val="1"/>
        </dgm:presLayoutVars>
      </dgm:prSet>
      <dgm:spPr/>
    </dgm:pt>
    <dgm:pt modelId="{88552AD5-203E-427B-886F-7F3858CCAA5B}" type="pres">
      <dgm:prSet presAssocID="{C3A0B4E6-23BA-4BA5-9E7C-FA4CBA498344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BEE929-6D10-4757-A026-AC223FB0DD9E}" type="presOf" srcId="{1BD84D42-249F-4B57-86A9-FFFCA0E5679E}" destId="{18C92054-CB9F-4C1A-A62F-45463D391B91}" srcOrd="1" destOrd="0" presId="urn:microsoft.com/office/officeart/2005/8/layout/vProcess5"/>
    <dgm:cxn modelId="{3AD1D6E9-549F-4C23-B4BA-8B529F952F9E}" type="presOf" srcId="{5E5C1789-A815-4FCB-B37A-0609CAE0930E}" destId="{3E486BFC-EC95-4EE1-8ED5-6F3C29334DC6}" srcOrd="0" destOrd="0" presId="urn:microsoft.com/office/officeart/2005/8/layout/vProcess5"/>
    <dgm:cxn modelId="{9AF00242-D8CF-446D-8A01-B78E30FBD7CF}" type="presOf" srcId="{C3A0B4E6-23BA-4BA5-9E7C-FA4CBA498344}" destId="{A52E7D26-1E6D-41BB-869E-5B2F86705558}" srcOrd="0" destOrd="0" presId="urn:microsoft.com/office/officeart/2005/8/layout/vProcess5"/>
    <dgm:cxn modelId="{C71188A8-7520-4DBF-A48A-7BC7C0301561}" srcId="{C3A0B4E6-23BA-4BA5-9E7C-FA4CBA498344}" destId="{1BD84D42-249F-4B57-86A9-FFFCA0E5679E}" srcOrd="2" destOrd="0" parTransId="{76FE565F-7A87-4F46-BC74-47ACDECCE1E1}" sibTransId="{096D67C9-06B2-4B8E-BD6C-8A213C99179E}"/>
    <dgm:cxn modelId="{A85D847C-319D-49C2-A0D9-39B419350ECC}" type="presOf" srcId="{1CEEEE94-3855-4211-B277-DB091B7AD497}" destId="{88552AD5-203E-427B-886F-7F3858CCAA5B}" srcOrd="1" destOrd="0" presId="urn:microsoft.com/office/officeart/2005/8/layout/vProcess5"/>
    <dgm:cxn modelId="{10505AD8-B460-4E6F-A61B-8FBBB5227E34}" type="presOf" srcId="{1BD84D42-249F-4B57-86A9-FFFCA0E5679E}" destId="{D4A746A2-4809-4078-83A7-ACBF2C5CEEC8}" srcOrd="0" destOrd="0" presId="urn:microsoft.com/office/officeart/2005/8/layout/vProcess5"/>
    <dgm:cxn modelId="{93AAA71F-5AD7-4F40-A6EF-A6E1D9F61805}" srcId="{C3A0B4E6-23BA-4BA5-9E7C-FA4CBA498344}" destId="{5E5C1789-A815-4FCB-B37A-0609CAE0930E}" srcOrd="0" destOrd="0" parTransId="{398F6C1F-8B93-42D9-86A3-6986F3195812}" sibTransId="{58F13563-504A-4255-899D-1FAE5A091B22}"/>
    <dgm:cxn modelId="{A9D5C182-15AE-4342-A461-2C793B82AC8A}" type="presOf" srcId="{B7696519-026C-4913-B371-99B3797BE2C8}" destId="{39B0B8C6-9168-46CF-A694-7C5B1C22E2DE}" srcOrd="0" destOrd="0" presId="urn:microsoft.com/office/officeart/2005/8/layout/vProcess5"/>
    <dgm:cxn modelId="{FD1149E6-4416-41C7-800F-FB7CF17F60EC}" type="presOf" srcId="{53756AC6-6700-4C57-B791-1007776609FE}" destId="{620638C4-10D7-47B9-B5F8-CE949716F543}" srcOrd="0" destOrd="0" presId="urn:microsoft.com/office/officeart/2005/8/layout/vProcess5"/>
    <dgm:cxn modelId="{72E5E280-38E8-4EDA-B24D-4B6F29990030}" type="presOf" srcId="{1CEEEE94-3855-4211-B277-DB091B7AD497}" destId="{CAA7CD34-3033-47D2-9F80-F56EC7023052}" srcOrd="0" destOrd="0" presId="urn:microsoft.com/office/officeart/2005/8/layout/vProcess5"/>
    <dgm:cxn modelId="{C4DD2C6F-8418-4D45-BBD0-029CD8A0D5B7}" srcId="{C3A0B4E6-23BA-4BA5-9E7C-FA4CBA498344}" destId="{B7696519-026C-4913-B371-99B3797BE2C8}" srcOrd="1" destOrd="0" parTransId="{5EEB6528-78B2-4DD7-A490-5E34AD228DC9}" sibTransId="{53756AC6-6700-4C57-B791-1007776609FE}"/>
    <dgm:cxn modelId="{008126EA-56DB-4CAC-AA86-FDD85668B4E3}" type="presOf" srcId="{B7696519-026C-4913-B371-99B3797BE2C8}" destId="{29BC689D-C636-4BCA-AC92-6C820D5AC49E}" srcOrd="1" destOrd="0" presId="urn:microsoft.com/office/officeart/2005/8/layout/vProcess5"/>
    <dgm:cxn modelId="{67C9B344-B125-47AB-9A26-BB21F4342D52}" type="presOf" srcId="{5E5C1789-A815-4FCB-B37A-0609CAE0930E}" destId="{50359EEE-7F19-4D63-A416-A81FBDE7B34F}" srcOrd="1" destOrd="0" presId="urn:microsoft.com/office/officeart/2005/8/layout/vProcess5"/>
    <dgm:cxn modelId="{15A1E4BC-2BE2-4224-A297-125E1F60E0D2}" type="presOf" srcId="{096D67C9-06B2-4B8E-BD6C-8A213C99179E}" destId="{C76162B4-FCBC-451C-985D-2A7E369D7259}" srcOrd="0" destOrd="0" presId="urn:microsoft.com/office/officeart/2005/8/layout/vProcess5"/>
    <dgm:cxn modelId="{89C8895D-F18A-4151-8F49-2ABF674E19F5}" srcId="{C3A0B4E6-23BA-4BA5-9E7C-FA4CBA498344}" destId="{1CEEEE94-3855-4211-B277-DB091B7AD497}" srcOrd="3" destOrd="0" parTransId="{D0412A70-C880-487A-B56A-83125D3D703D}" sibTransId="{B27FE240-5EF4-4A2E-A852-5F5FA6C87DFE}"/>
    <dgm:cxn modelId="{85ED9010-C00A-464F-B5E2-CA4A26FE8A16}" type="presOf" srcId="{58F13563-504A-4255-899D-1FAE5A091B22}" destId="{267CFD05-E2B9-47E5-832E-BDF73E15EBAB}" srcOrd="0" destOrd="0" presId="urn:microsoft.com/office/officeart/2005/8/layout/vProcess5"/>
    <dgm:cxn modelId="{F7F58162-49EA-436A-9A18-7E820201B719}" type="presParOf" srcId="{A52E7D26-1E6D-41BB-869E-5B2F86705558}" destId="{E0E0411B-874A-476A-AD3D-1DB8B7C3235A}" srcOrd="0" destOrd="0" presId="urn:microsoft.com/office/officeart/2005/8/layout/vProcess5"/>
    <dgm:cxn modelId="{215071F1-9FB2-4B94-9395-6EE7406BDB01}" type="presParOf" srcId="{A52E7D26-1E6D-41BB-869E-5B2F86705558}" destId="{3E486BFC-EC95-4EE1-8ED5-6F3C29334DC6}" srcOrd="1" destOrd="0" presId="urn:microsoft.com/office/officeart/2005/8/layout/vProcess5"/>
    <dgm:cxn modelId="{407F86A9-FE9F-4962-B300-CEE305189EFA}" type="presParOf" srcId="{A52E7D26-1E6D-41BB-869E-5B2F86705558}" destId="{39B0B8C6-9168-46CF-A694-7C5B1C22E2DE}" srcOrd="2" destOrd="0" presId="urn:microsoft.com/office/officeart/2005/8/layout/vProcess5"/>
    <dgm:cxn modelId="{122D8923-435B-4DB9-8F2D-A36CDEC6B772}" type="presParOf" srcId="{A52E7D26-1E6D-41BB-869E-5B2F86705558}" destId="{D4A746A2-4809-4078-83A7-ACBF2C5CEEC8}" srcOrd="3" destOrd="0" presId="urn:microsoft.com/office/officeart/2005/8/layout/vProcess5"/>
    <dgm:cxn modelId="{76E47E5C-DB88-481B-8688-A795D24D7C6A}" type="presParOf" srcId="{A52E7D26-1E6D-41BB-869E-5B2F86705558}" destId="{CAA7CD34-3033-47D2-9F80-F56EC7023052}" srcOrd="4" destOrd="0" presId="urn:microsoft.com/office/officeart/2005/8/layout/vProcess5"/>
    <dgm:cxn modelId="{51B10C05-249B-4F2C-B6F4-B07D638E303D}" type="presParOf" srcId="{A52E7D26-1E6D-41BB-869E-5B2F86705558}" destId="{267CFD05-E2B9-47E5-832E-BDF73E15EBAB}" srcOrd="5" destOrd="0" presId="urn:microsoft.com/office/officeart/2005/8/layout/vProcess5"/>
    <dgm:cxn modelId="{47DF599F-42E9-429A-AA0C-B224F2737C16}" type="presParOf" srcId="{A52E7D26-1E6D-41BB-869E-5B2F86705558}" destId="{620638C4-10D7-47B9-B5F8-CE949716F543}" srcOrd="6" destOrd="0" presId="urn:microsoft.com/office/officeart/2005/8/layout/vProcess5"/>
    <dgm:cxn modelId="{EFF5495A-99BE-479C-BBC8-DC5AD8E0CBE0}" type="presParOf" srcId="{A52E7D26-1E6D-41BB-869E-5B2F86705558}" destId="{C76162B4-FCBC-451C-985D-2A7E369D7259}" srcOrd="7" destOrd="0" presId="urn:microsoft.com/office/officeart/2005/8/layout/vProcess5"/>
    <dgm:cxn modelId="{88C3C996-109E-4AB9-A6BC-5ED13450BA61}" type="presParOf" srcId="{A52E7D26-1E6D-41BB-869E-5B2F86705558}" destId="{50359EEE-7F19-4D63-A416-A81FBDE7B34F}" srcOrd="8" destOrd="0" presId="urn:microsoft.com/office/officeart/2005/8/layout/vProcess5"/>
    <dgm:cxn modelId="{5D375745-C918-492A-8FD9-3FEC97491C9D}" type="presParOf" srcId="{A52E7D26-1E6D-41BB-869E-5B2F86705558}" destId="{29BC689D-C636-4BCA-AC92-6C820D5AC49E}" srcOrd="9" destOrd="0" presId="urn:microsoft.com/office/officeart/2005/8/layout/vProcess5"/>
    <dgm:cxn modelId="{E80AF546-DC22-4722-A222-65AB83CD37C3}" type="presParOf" srcId="{A52E7D26-1E6D-41BB-869E-5B2F86705558}" destId="{18C92054-CB9F-4C1A-A62F-45463D391B91}" srcOrd="10" destOrd="0" presId="urn:microsoft.com/office/officeart/2005/8/layout/vProcess5"/>
    <dgm:cxn modelId="{B9134B1E-818D-4AC6-8A72-1EF96C8C66A0}" type="presParOf" srcId="{A52E7D26-1E6D-41BB-869E-5B2F86705558}" destId="{88552AD5-203E-427B-886F-7F3858CCAA5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86BFC-EC95-4EE1-8ED5-6F3C29334DC6}">
      <dsp:nvSpPr>
        <dsp:cNvPr id="0" name=""/>
        <dsp:cNvSpPr/>
      </dsp:nvSpPr>
      <dsp:spPr>
        <a:xfrm>
          <a:off x="0" y="0"/>
          <a:ext cx="4876800" cy="117348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Penjelasan  konsep variabel secara teoritis, sampai menemukan indikator untuk mengukur variabel tersebut</a:t>
          </a:r>
          <a:endParaRPr lang="en-US" sz="200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370" y="34370"/>
        <a:ext cx="3511364" cy="1104740"/>
      </dsp:txXfrm>
    </dsp:sp>
    <dsp:sp modelId="{39B0B8C6-9168-46CF-A694-7C5B1C22E2DE}">
      <dsp:nvSpPr>
        <dsp:cNvPr id="0" name=""/>
        <dsp:cNvSpPr/>
      </dsp:nvSpPr>
      <dsp:spPr>
        <a:xfrm>
          <a:off x="408432" y="1386840"/>
          <a:ext cx="4876800" cy="1173480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Deskripsi kerangka pemikiran</a:t>
          </a:r>
          <a:endParaRPr lang="en-US" sz="31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2802" y="1421210"/>
        <a:ext cx="3636865" cy="1104739"/>
      </dsp:txXfrm>
    </dsp:sp>
    <dsp:sp modelId="{D4A746A2-4809-4078-83A7-ACBF2C5CEEC8}">
      <dsp:nvSpPr>
        <dsp:cNvPr id="0" name=""/>
        <dsp:cNvSpPr/>
      </dsp:nvSpPr>
      <dsp:spPr>
        <a:xfrm>
          <a:off x="810768" y="2773680"/>
          <a:ext cx="4876800" cy="1173480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Model hubungan antar variabel</a:t>
          </a:r>
          <a:endParaRPr lang="en-US" sz="31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45138" y="2808050"/>
        <a:ext cx="3642961" cy="1104739"/>
      </dsp:txXfrm>
    </dsp:sp>
    <dsp:sp modelId="{CAA7CD34-3033-47D2-9F80-F56EC7023052}">
      <dsp:nvSpPr>
        <dsp:cNvPr id="0" name=""/>
        <dsp:cNvSpPr/>
      </dsp:nvSpPr>
      <dsp:spPr>
        <a:xfrm>
          <a:off x="1219200" y="4160520"/>
          <a:ext cx="4876800" cy="1173480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HIPOTESIS</a:t>
          </a:r>
          <a:endParaRPr lang="en-US" sz="31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53570" y="4194890"/>
        <a:ext cx="3636865" cy="1104739"/>
      </dsp:txXfrm>
    </dsp:sp>
    <dsp:sp modelId="{267CFD05-E2B9-47E5-832E-BDF73E15EBAB}">
      <dsp:nvSpPr>
        <dsp:cNvPr id="0" name=""/>
        <dsp:cNvSpPr/>
      </dsp:nvSpPr>
      <dsp:spPr>
        <a:xfrm>
          <a:off x="4114038" y="898778"/>
          <a:ext cx="762762" cy="762762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4285659" y="898778"/>
        <a:ext cx="419520" cy="573978"/>
      </dsp:txXfrm>
    </dsp:sp>
    <dsp:sp modelId="{620638C4-10D7-47B9-B5F8-CE949716F543}">
      <dsp:nvSpPr>
        <dsp:cNvPr id="0" name=""/>
        <dsp:cNvSpPr/>
      </dsp:nvSpPr>
      <dsp:spPr>
        <a:xfrm>
          <a:off x="4522470" y="2285618"/>
          <a:ext cx="762762" cy="762762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4694091" y="2285618"/>
        <a:ext cx="419520" cy="573978"/>
      </dsp:txXfrm>
    </dsp:sp>
    <dsp:sp modelId="{C76162B4-FCBC-451C-985D-2A7E369D7259}">
      <dsp:nvSpPr>
        <dsp:cNvPr id="0" name=""/>
        <dsp:cNvSpPr/>
      </dsp:nvSpPr>
      <dsp:spPr>
        <a:xfrm>
          <a:off x="4924805" y="3672459"/>
          <a:ext cx="762762" cy="762762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5096426" y="3672459"/>
        <a:ext cx="419520" cy="573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167FD-C845-45A7-B749-2B4E47E42C64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BE67D-37A1-4DCC-8FC0-7EF09B5FA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15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3585D-152E-4E48-A1E5-06BA8D4C6652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AFBA7-7BC3-4B6C-831D-C997D8343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00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8077200" cy="147002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>
            <a:lvl1pPr algn="r">
              <a:defRPr sz="4800" b="1">
                <a:solidFill>
                  <a:srgbClr val="00B0F0"/>
                </a:solidFill>
                <a:effectLst>
                  <a:outerShdw blurRad="50800" dist="76200" dir="3000000" algn="ctr" rotWithShape="0">
                    <a:srgbClr val="000000">
                      <a:alpha val="43137"/>
                    </a:srgbClr>
                  </a:outerShdw>
                </a:effectLst>
                <a:latin typeface="Balloon Extra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19600"/>
            <a:ext cx="8077200" cy="1752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0" indent="0" algn="r">
              <a:buNone/>
              <a:defRPr sz="4400" b="0" i="0">
                <a:solidFill>
                  <a:srgbClr val="7030A0"/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82242"/>
            <a:ext cx="2133600" cy="365125"/>
          </a:xfrm>
        </p:spPr>
        <p:txBody>
          <a:bodyPr/>
          <a:lstStyle/>
          <a:p>
            <a:fld id="{DDD44CBF-A473-4A49-9265-DDB45DC8FF48}" type="datetime1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>
              <a:defRPr sz="14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Ajang Mulyadi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>
            <a:lvl1pPr>
              <a:defRPr sz="1400">
                <a:solidFill>
                  <a:srgbClr val="0070C0"/>
                </a:solidFill>
              </a:defRPr>
            </a:lvl1pPr>
          </a:lstStyle>
          <a:p>
            <a:fld id="{00452F21-C026-4B01-9661-F7E6B3F25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16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chemeClr val="tx1"/>
            </a:gs>
            <a:gs pos="82107">
              <a:schemeClr val="bg1"/>
            </a:gs>
            <a:gs pos="16000">
              <a:schemeClr val="bg1"/>
            </a:gs>
            <a:gs pos="97917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33"/>
            <a:ext cx="9144000" cy="522767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 sz="3200">
                <a:solidFill>
                  <a:srgbClr val="FF990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364163"/>
          </a:xfrm>
        </p:spPr>
        <p:txBody>
          <a:bodyPr>
            <a:normAutofit/>
          </a:bodyPr>
          <a:lstStyle>
            <a:lvl1pPr>
              <a:defRPr sz="2400">
                <a:latin typeface="Cambria" pitchFamily="18" charset="0"/>
              </a:defRPr>
            </a:lvl1pPr>
            <a:lvl2pPr>
              <a:defRPr sz="2000">
                <a:latin typeface="Cambria" pitchFamily="18" charset="0"/>
              </a:defRPr>
            </a:lvl2pPr>
            <a:lvl3pPr>
              <a:defRPr sz="1800">
                <a:latin typeface="Cambria" pitchFamily="18" charset="0"/>
              </a:defRPr>
            </a:lvl3pPr>
            <a:lvl4pPr>
              <a:defRPr sz="1600">
                <a:latin typeface="Cambria" pitchFamily="18" charset="0"/>
              </a:defRPr>
            </a:lvl4pPr>
            <a:lvl5pPr>
              <a:defRPr sz="1600">
                <a:latin typeface="Cambria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475154"/>
            <a:ext cx="2133600" cy="365125"/>
          </a:xfrm>
        </p:spPr>
        <p:txBody>
          <a:bodyPr/>
          <a:lstStyle/>
          <a:p>
            <a:fld id="{032CF81B-C306-49F2-8544-9E2968F70C1B}" type="datetime1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10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966F8-6507-421D-9AE6-555D603AF8F8}" type="datetime1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2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C44A-F037-49C2-BC8D-73DEDAFF49F8}" type="datetime1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95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053C-9040-44E6-BA28-8921976283B6}" type="datetime1">
              <a:rPr lang="en-US" smtClean="0"/>
              <a:t>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2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0E18-6F06-4469-94F2-7502567C89B6}" type="datetime1">
              <a:rPr lang="en-US" smtClean="0"/>
              <a:t>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6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04AE7-F377-4FBB-8144-9287FCFAEAE8}" type="datetime1">
              <a:rPr lang="en-US" smtClean="0"/>
              <a:t>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7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76D4-FFE5-4A2A-B360-0776EDC3926C}" type="datetime1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B5A1-57F3-46DE-8F9A-A024CC72055E}" type="datetime1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7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5F136-C1C2-4409-A998-D686961AABCF}" type="datetime1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84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055E-9683-4C2C-98B5-D03928E08422}" type="datetime1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4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7D0C0-76DE-4717-8263-6A99FAEF9BBC}" type="datetime1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52F21-C026-4B01-9661-F7E6B3F2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9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plato.stanford.edu/entries/concept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penelitian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62400"/>
            <a:ext cx="8077200" cy="22098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dirty="0" smtClean="0">
                <a:effectLst>
                  <a:outerShdw blurRad="50800" dist="114300" dir="3000000" algn="ctr" rotWithShape="0">
                    <a:srgbClr val="7030A0">
                      <a:alpha val="43000"/>
                    </a:srgbClr>
                  </a:outerShdw>
                </a:effectLst>
              </a:rPr>
              <a:t>Theoretical Framework and Hypothesis Development</a:t>
            </a:r>
            <a:endParaRPr lang="en-US" dirty="0">
              <a:effectLst>
                <a:outerShdw blurRad="50800" dist="114300" dir="3000000" algn="ctr" rotWithShape="0">
                  <a:srgbClr val="7030A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666" y="5270402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04</a:t>
            </a:r>
            <a:endParaRPr lang="en-US" sz="9600" b="1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1987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0" y="0"/>
            <a:ext cx="9144000" cy="5029200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Pentingnya kerangka pemikiran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1"/>
            <a:ext cx="8382000" cy="3810000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Theoretical framework </a:t>
            </a:r>
            <a:r>
              <a:rPr lang="en-US" sz="1800" b="1" dirty="0" smtClean="0">
                <a:latin typeface="Cambria" pitchFamily="18" charset="0"/>
              </a:rPr>
              <a:t>represent your beliefs on how certain phenomena (</a:t>
            </a:r>
            <a:r>
              <a:rPr lang="en-US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or variables or concepts</a:t>
            </a:r>
            <a:r>
              <a:rPr lang="en-US" sz="1800" b="1" dirty="0" smtClean="0">
                <a:latin typeface="Cambria" pitchFamily="18" charset="0"/>
              </a:rPr>
              <a:t>) are related to each other (</a:t>
            </a:r>
            <a:r>
              <a:rPr lang="en-US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 model </a:t>
            </a:r>
            <a:r>
              <a:rPr lang="en-US" sz="1800" b="1" dirty="0" smtClean="0">
                <a:latin typeface="Cambria" pitchFamily="18" charset="0"/>
              </a:rPr>
              <a:t>) and an explanation of why you believe that these variables are associated with each other (</a:t>
            </a:r>
            <a:r>
              <a:rPr lang="en-US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 theory</a:t>
            </a:r>
            <a:r>
              <a:rPr lang="en-US" sz="1800" b="1" dirty="0" smtClean="0">
                <a:latin typeface="Cambria" pitchFamily="18" charset="0"/>
              </a:rPr>
              <a:t>)</a:t>
            </a:r>
          </a:p>
          <a:p>
            <a:endParaRPr lang="en-US" sz="1800" b="1" dirty="0" smtClean="0">
              <a:latin typeface="Cambria" pitchFamily="18" charset="0"/>
            </a:endParaRPr>
          </a:p>
          <a:p>
            <a:r>
              <a:rPr lang="en-US" dirty="0" smtClean="0"/>
              <a:t>Process of building a theoretical framework :</a:t>
            </a:r>
          </a:p>
          <a:p>
            <a:pPr marL="801688" lvl="1" indent="-344488">
              <a:buFont typeface="Wingdings" pitchFamily="2" charset="2"/>
              <a:buChar char="Ø"/>
            </a:pPr>
            <a:r>
              <a:rPr lang="en-US" sz="1800" b="1" dirty="0" smtClean="0">
                <a:latin typeface="Cambria" pitchFamily="18" charset="0"/>
              </a:rPr>
              <a:t>Introducing definitions of the concepts or variables in your model;</a:t>
            </a:r>
          </a:p>
          <a:p>
            <a:pPr marL="801688" lvl="1" indent="-344488">
              <a:buFont typeface="Wingdings" pitchFamily="2" charset="2"/>
              <a:buChar char="Ø"/>
            </a:pPr>
            <a:r>
              <a:rPr lang="en-US" sz="1800" b="1" dirty="0" smtClean="0">
                <a:latin typeface="Cambria" pitchFamily="18" charset="0"/>
              </a:rPr>
              <a:t>Developing a conceptual model that provides a descriptive representation of your theory;</a:t>
            </a:r>
          </a:p>
          <a:p>
            <a:pPr marL="801688" lvl="1" indent="-344488">
              <a:buFont typeface="Wingdings" pitchFamily="2" charset="2"/>
              <a:buChar char="Ø"/>
            </a:pPr>
            <a:r>
              <a:rPr lang="en-US" sz="1800" b="1" dirty="0" smtClean="0">
                <a:latin typeface="Cambria" pitchFamily="18" charset="0"/>
              </a:rPr>
              <a:t>Coming up with a theory that provides an explanation for relationships between the variables in your model</a:t>
            </a:r>
          </a:p>
          <a:p>
            <a:pPr marL="401638" indent="-344488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2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8200" y="5486400"/>
            <a:ext cx="1905000" cy="685800"/>
          </a:xfrm>
          <a:prstGeom prst="ellipse">
            <a:avLst/>
          </a:prstGeom>
          <a:effectLst>
            <a:outerShdw blurRad="88900" dist="76200" dir="3000000" sx="102000" sy="102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variabel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726745" y="5410200"/>
            <a:ext cx="2147711" cy="83820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outerShdw blurRad="50800" dist="76200" dir="3000000" sx="101000" sy="101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Hubungan antar variabel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05600" y="5429956"/>
            <a:ext cx="2438400" cy="762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Didasarkan pada teori tertentu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15" name="Curved Connector 14"/>
          <p:cNvCxnSpPr>
            <a:stCxn id="3" idx="2"/>
            <a:endCxn id="8" idx="0"/>
          </p:cNvCxnSpPr>
          <p:nvPr/>
        </p:nvCxnSpPr>
        <p:spPr>
          <a:xfrm rot="5400000">
            <a:off x="2838451" y="3524250"/>
            <a:ext cx="914399" cy="3009900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3" idx="2"/>
            <a:endCxn id="11" idx="0"/>
          </p:cNvCxnSpPr>
          <p:nvPr/>
        </p:nvCxnSpPr>
        <p:spPr>
          <a:xfrm rot="16200000" flipH="1">
            <a:off x="5933723" y="3438878"/>
            <a:ext cx="857955" cy="3124200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" idx="2"/>
          </p:cNvCxnSpPr>
          <p:nvPr/>
        </p:nvCxnSpPr>
        <p:spPr>
          <a:xfrm>
            <a:off x="4800600" y="4572001"/>
            <a:ext cx="1" cy="838199"/>
          </a:xfrm>
          <a:prstGeom prst="straightConnector1">
            <a:avLst/>
          </a:prstGeom>
          <a:ln w="57150">
            <a:solidFill>
              <a:schemeClr val="tx1"/>
            </a:solidFill>
            <a:headEnd type="oval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8233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build="p"/>
      <p:bldP spid="8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0" y="0"/>
            <a:ext cx="9144000" cy="5715000"/>
          </a:xfrm>
          <a:prstGeom prst="horizontalScroll">
            <a:avLst>
              <a:gd name="adj" fmla="val 1013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Konsep – </a:t>
            </a:r>
            <a:r>
              <a:rPr lang="en-US" dirty="0" err="1" smtClean="0">
                <a:solidFill>
                  <a:srgbClr val="00B050"/>
                </a:solidFill>
              </a:rPr>
              <a:t>konstruk</a:t>
            </a:r>
            <a:r>
              <a:rPr lang="en-US" dirty="0" smtClean="0">
                <a:solidFill>
                  <a:srgbClr val="00B050"/>
                </a:solidFill>
              </a:rPr>
              <a:t> - variabel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8382000" cy="4114799"/>
          </a:xfrm>
        </p:spPr>
        <p:txBody>
          <a:bodyPr>
            <a:normAutofit fontScale="92500" lnSpcReduction="10000"/>
          </a:bodyPr>
          <a:lstStyle/>
          <a:p>
            <a:r>
              <a:rPr lang="en-US" sz="21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 </a:t>
            </a:r>
            <a:r>
              <a:rPr 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concept : </a:t>
            </a:r>
            <a:r>
              <a:rPr lang="en-US" sz="1800" b="1" dirty="0">
                <a:latin typeface="Cambria" pitchFamily="18" charset="0"/>
              </a:rPr>
              <a:t>is a fundamental category of existence. </a:t>
            </a:r>
            <a:r>
              <a:rPr lang="en-US" sz="1800" b="1" dirty="0">
                <a:latin typeface="Cambria" pitchFamily="18" charset="0"/>
              </a:rPr>
              <a:t>In contemporary philosophy, there are at least three prevailing ways to understand what a concept is: </a:t>
            </a:r>
            <a:r>
              <a:rPr lang="en-US" sz="1800" b="1" baseline="30000" dirty="0">
                <a:latin typeface="Cambria" pitchFamily="18" charset="0"/>
              </a:rPr>
              <a:t>1)</a:t>
            </a:r>
          </a:p>
          <a:p>
            <a:pPr lvl="1">
              <a:buFont typeface="Wingdings" pitchFamily="2" charset="2"/>
              <a:buChar char="Ø"/>
            </a:pPr>
            <a:r>
              <a:rPr lang="en-US" sz="1800" b="1" dirty="0">
                <a:latin typeface="Cambria" pitchFamily="18" charset="0"/>
              </a:rPr>
              <a:t>Concepts as mental representations, where concepts are entities that exist in the brain.</a:t>
            </a:r>
          </a:p>
          <a:p>
            <a:pPr lvl="1">
              <a:buFont typeface="Wingdings" pitchFamily="2" charset="2"/>
              <a:buChar char="Ø"/>
            </a:pPr>
            <a:r>
              <a:rPr lang="en-US" sz="1800" b="1" dirty="0">
                <a:latin typeface="Cambria" pitchFamily="18" charset="0"/>
              </a:rPr>
              <a:t>Concepts as abilities, where concepts are abilities peculiar to cognitive agents.</a:t>
            </a:r>
          </a:p>
          <a:p>
            <a:pPr lvl="1">
              <a:buFont typeface="Wingdings" pitchFamily="2" charset="2"/>
              <a:buChar char="Ø"/>
            </a:pPr>
            <a:r>
              <a:rPr lang="en-US" sz="1800" b="1" dirty="0">
                <a:latin typeface="Cambria" pitchFamily="18" charset="0"/>
              </a:rPr>
              <a:t>Concepts as abstract objects, where objects are the constituents of propositions that mediate between thought, language, and referents.</a:t>
            </a:r>
          </a:p>
          <a:p>
            <a:r>
              <a:rPr lang="en-US" sz="21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Construct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800" b="1" dirty="0">
                <a:latin typeface="Cambria" pitchFamily="18" charset="0"/>
              </a:rPr>
              <a:t>(</a:t>
            </a:r>
            <a:r>
              <a:rPr lang="en-US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philosophy of science</a:t>
            </a:r>
            <a:r>
              <a:rPr lang="en-US" sz="1800" b="1" dirty="0">
                <a:latin typeface="Cambria" pitchFamily="18" charset="0"/>
              </a:rPr>
              <a:t>), </a:t>
            </a:r>
            <a:r>
              <a:rPr lang="en-US" sz="1800" dirty="0"/>
              <a:t>a hypothetical object whose phenomenal existence depends upon a subject's mind</a:t>
            </a:r>
            <a:endParaRPr lang="en-US" sz="1800" b="1" dirty="0" smtClean="0">
              <a:latin typeface="Cambria" pitchFamily="18" charset="0"/>
            </a:endParaRPr>
          </a:p>
          <a:p>
            <a:r>
              <a:rPr lang="en-US" sz="21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Variabel : </a:t>
            </a:r>
            <a:r>
              <a:rPr lang="en-US" sz="1800" b="1" dirty="0" err="1">
                <a:latin typeface="Cambria" pitchFamily="18" charset="0"/>
              </a:rPr>
              <a:t>konstruk</a:t>
            </a:r>
            <a:r>
              <a:rPr lang="en-US" sz="1800" b="1" dirty="0">
                <a:latin typeface="Cambria" pitchFamily="18" charset="0"/>
              </a:rPr>
              <a:t> atau konsep yang memiliki variasi nilai</a:t>
            </a:r>
          </a:p>
          <a:p>
            <a:r>
              <a:rPr lang="en-US" sz="21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Variabel : </a:t>
            </a:r>
            <a:r>
              <a:rPr lang="en-US" sz="1800" b="1" dirty="0">
                <a:latin typeface="Cambria" pitchFamily="18" charset="0"/>
              </a:rPr>
              <a:t>is anything that can take on differing or varying values. </a:t>
            </a:r>
          </a:p>
          <a:p>
            <a:pPr marL="401638" indent="-344488"/>
            <a:r>
              <a:rPr lang="en-US" sz="21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An attribute </a:t>
            </a:r>
            <a:r>
              <a:rPr lang="en-US" sz="21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: </a:t>
            </a:r>
            <a:r>
              <a:rPr lang="en-US" sz="1800" b="1" dirty="0" smtClean="0">
                <a:latin typeface="Cambria" pitchFamily="18" charset="0"/>
              </a:rPr>
              <a:t>is </a:t>
            </a:r>
            <a:r>
              <a:rPr lang="en-US" sz="1800" b="1" dirty="0">
                <a:latin typeface="Cambria" pitchFamily="18" charset="0"/>
              </a:rPr>
              <a:t>a specific value on a variable</a:t>
            </a:r>
            <a:r>
              <a:rPr lang="en-US" dirty="0"/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434667"/>
            <a:ext cx="914400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38138" indent="-338138">
              <a:tabLst>
                <a:tab pos="338138" algn="l"/>
              </a:tabLst>
            </a:pPr>
            <a:r>
              <a:rPr lang="en-US" sz="1050" dirty="0" smtClean="0"/>
              <a:t>1)	Eric </a:t>
            </a:r>
            <a:r>
              <a:rPr lang="en-US" sz="1050" dirty="0"/>
              <a:t>Margolis; Stephen Lawrence. </a:t>
            </a:r>
            <a:r>
              <a:rPr lang="en-US" sz="1050" dirty="0">
                <a:hlinkClick r:id="rId2"/>
              </a:rPr>
              <a:t>"Concepts"</a:t>
            </a:r>
            <a:r>
              <a:rPr lang="en-US" sz="1050" dirty="0"/>
              <a:t>. </a:t>
            </a:r>
            <a:r>
              <a:rPr lang="en-US" sz="1050" i="1" dirty="0"/>
              <a:t>Stanford Encyclopedia of Philosophy</a:t>
            </a:r>
            <a:r>
              <a:rPr lang="en-US" sz="1050" dirty="0"/>
              <a:t>. Metaphysics Research Lab at Stanford University. Retrieved 6 November 2012.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5190066"/>
            <a:ext cx="1219200" cy="1143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objects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2476500" y="5181600"/>
            <a:ext cx="1219200" cy="381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entities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2476500" y="5571066"/>
            <a:ext cx="1219200" cy="381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entities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Oval 18"/>
          <p:cNvSpPr/>
          <p:nvPr/>
        </p:nvSpPr>
        <p:spPr>
          <a:xfrm>
            <a:off x="2476500" y="5960533"/>
            <a:ext cx="1219200" cy="3810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entities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Arrow Connector 12"/>
          <p:cNvCxnSpPr>
            <a:stCxn id="9" idx="6"/>
            <a:endCxn id="16" idx="2"/>
          </p:cNvCxnSpPr>
          <p:nvPr/>
        </p:nvCxnSpPr>
        <p:spPr>
          <a:xfrm flipV="1">
            <a:off x="1828800" y="5372100"/>
            <a:ext cx="647700" cy="38946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828800" y="5761566"/>
            <a:ext cx="65757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6"/>
            <a:endCxn id="19" idx="2"/>
          </p:cNvCxnSpPr>
          <p:nvPr/>
        </p:nvCxnSpPr>
        <p:spPr>
          <a:xfrm>
            <a:off x="1828800" y="5761566"/>
            <a:ext cx="647700" cy="38946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228394" y="5571066"/>
            <a:ext cx="1219200" cy="381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3695700" y="5758744"/>
            <a:ext cx="532694" cy="5645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324600" y="5209822"/>
            <a:ext cx="1219200" cy="381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Atribut 1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Oval 36"/>
          <p:cNvSpPr/>
          <p:nvPr/>
        </p:nvSpPr>
        <p:spPr>
          <a:xfrm>
            <a:off x="6324600" y="5952066"/>
            <a:ext cx="1219200" cy="381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Atribut 2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8" name="Straight Arrow Connector 37"/>
          <p:cNvCxnSpPr>
            <a:stCxn id="29" idx="6"/>
            <a:endCxn id="36" idx="2"/>
          </p:cNvCxnSpPr>
          <p:nvPr/>
        </p:nvCxnSpPr>
        <p:spPr>
          <a:xfrm flipV="1">
            <a:off x="5447594" y="5400322"/>
            <a:ext cx="877006" cy="36124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9" idx="6"/>
            <a:endCxn id="37" idx="2"/>
          </p:cNvCxnSpPr>
          <p:nvPr/>
        </p:nvCxnSpPr>
        <p:spPr>
          <a:xfrm>
            <a:off x="5447594" y="5761566"/>
            <a:ext cx="877006" cy="3810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ight Brace 43"/>
          <p:cNvSpPr/>
          <p:nvPr/>
        </p:nvSpPr>
        <p:spPr>
          <a:xfrm>
            <a:off x="7543800" y="5400322"/>
            <a:ext cx="304800" cy="778933"/>
          </a:xfrm>
          <a:prstGeom prst="rightBrace">
            <a:avLst>
              <a:gd name="adj1" fmla="val 19136"/>
              <a:gd name="adj2" fmla="val 45653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loud 44"/>
          <p:cNvSpPr/>
          <p:nvPr/>
        </p:nvSpPr>
        <p:spPr>
          <a:xfrm>
            <a:off x="7924800" y="5372100"/>
            <a:ext cx="1219200" cy="75917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variabel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5656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build="p"/>
      <p:bldP spid="9" grpId="0" animBg="1"/>
      <p:bldP spid="16" grpId="0" animBg="1"/>
      <p:bldP spid="18" grpId="0" animBg="1"/>
      <p:bldP spid="19" grpId="0" animBg="1"/>
      <p:bldP spid="29" grpId="0" animBg="1"/>
      <p:bldP spid="36" grpId="0" animBg="1"/>
      <p:bldP spid="37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Macam-macam Variabel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 nilai/atribut :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Continuum: </a:t>
            </a:r>
            <a:r>
              <a:rPr lang="en-US" dirty="0" smtClean="0"/>
              <a:t>variabel yang </a:t>
            </a:r>
            <a:r>
              <a:rPr lang="en-US" dirty="0" err="1" smtClean="0"/>
              <a:t>nilainya</a:t>
            </a:r>
            <a:r>
              <a:rPr lang="en-US" dirty="0" smtClean="0"/>
              <a:t> dapat dinyatakan dalam angka </a:t>
            </a:r>
            <a:r>
              <a:rPr lang="en-US" dirty="0" err="1" smtClean="0"/>
              <a:t>pecahan</a:t>
            </a:r>
            <a:r>
              <a:rPr lang="en-US" dirty="0" smtClean="0"/>
              <a:t>;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Descrete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dirty="0" smtClean="0"/>
              <a:t>variabel yang </a:t>
            </a:r>
            <a:r>
              <a:rPr lang="en-US" dirty="0" err="1" smtClean="0"/>
              <a:t>nilainya</a:t>
            </a:r>
            <a:r>
              <a:rPr lang="en-US" dirty="0" smtClean="0"/>
              <a:t> hanya dapat dinyatakan dalam bilangan bulat;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Posisi/kedudukan :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 (predictor) </a:t>
            </a:r>
            <a:r>
              <a:rPr lang="en-US" dirty="0" smtClean="0"/>
              <a:t>atau variabel bebas : adalah variabel yang dalam kerangka pemikiran penelitian kita ditempatkan sebagai variabel yang mempengaruhi variabel lain;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  (criterion) </a:t>
            </a:r>
            <a:r>
              <a:rPr lang="en-US" dirty="0" smtClean="0"/>
              <a:t>atau variabel terikat :  variabel yang dalam kerangka pemikiran penelitian kita diduga dipengaruhi oleh variabel bebas;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Moderating :  </a:t>
            </a:r>
            <a:r>
              <a:rPr lang="en-US" dirty="0" smtClean="0"/>
              <a:t>a variable that influences or moderates the relation between two other variables and thus produces an interaction effect.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Intervening : </a:t>
            </a:r>
            <a:r>
              <a:rPr lang="en-US" dirty="0" smtClean="0"/>
              <a:t>a variable that explains a relation or provides a causal link between other variables.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69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697614" y="2835954"/>
            <a:ext cx="1291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moderating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4947" y="1174044"/>
            <a:ext cx="12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3994" y="1186934"/>
            <a:ext cx="140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569075"/>
            <a:ext cx="2133600" cy="365125"/>
          </a:xfrm>
        </p:spPr>
        <p:txBody>
          <a:bodyPr/>
          <a:lstStyle/>
          <a:p>
            <a:fld id="{00452F21-C026-4B01-9661-F7E6B3F256C8}" type="slidenum">
              <a:rPr lang="en-US" smtClean="0"/>
              <a:t>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14400" y="381000"/>
            <a:ext cx="18288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Workforce diversity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81000"/>
            <a:ext cx="18288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Effectiveness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2743200" y="762000"/>
            <a:ext cx="3200400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429000" y="1981200"/>
            <a:ext cx="18288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Managerial Expertise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V="1">
            <a:off x="4343400" y="762000"/>
            <a:ext cx="0" cy="1219200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858000" y="4876800"/>
            <a:ext cx="18288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Effectiveness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4133" y="4876800"/>
            <a:ext cx="18288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Workforce diversity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57600" y="4876800"/>
            <a:ext cx="18288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Synergy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Arrow Connector 19"/>
          <p:cNvCxnSpPr>
            <a:stCxn id="17" idx="3"/>
            <a:endCxn id="19" idx="1"/>
          </p:cNvCxnSpPr>
          <p:nvPr/>
        </p:nvCxnSpPr>
        <p:spPr>
          <a:xfrm>
            <a:off x="2302933" y="5257800"/>
            <a:ext cx="1354667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3"/>
            <a:endCxn id="16" idx="1"/>
          </p:cNvCxnSpPr>
          <p:nvPr/>
        </p:nvCxnSpPr>
        <p:spPr>
          <a:xfrm>
            <a:off x="5486400" y="5257800"/>
            <a:ext cx="1371600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159347" y="5659777"/>
            <a:ext cx="12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5712" y="5638800"/>
            <a:ext cx="140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37948" y="5638800"/>
            <a:ext cx="1268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Mediating/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intervening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8958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2" grpId="0"/>
      <p:bldP spid="4" grpId="0" animBg="1"/>
      <p:bldP spid="5" grpId="0" animBg="1"/>
      <p:bldP spid="8" grpId="0" animBg="1"/>
      <p:bldP spid="16" grpId="0" animBg="1"/>
      <p:bldP spid="17" grpId="0" animBg="1"/>
      <p:bldP spid="19" grpId="0" animBg="1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Komponen Kerangka Pemikiran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good theoretical framework identifies and defines the important variables in the situation that are relevant to the problem and subsequently describes and explains the interconnections among these variables;</a:t>
            </a:r>
          </a:p>
          <a:p>
            <a:endParaRPr lang="en-US" dirty="0"/>
          </a:p>
          <a:p>
            <a:r>
              <a:rPr lang="en-US" dirty="0" smtClean="0"/>
              <a:t>Basic features :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variables considered relevant to the study should be clearly defined;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conceptual model that describes the relationships between the variables in the model should be given;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should be a clear explanation of why we expect these relationships to exist</a:t>
            </a:r>
          </a:p>
          <a:p>
            <a:pPr marL="514350" indent="-457200">
              <a:buFont typeface="Wingdings" pitchFamily="2" charset="2"/>
              <a:buChar char="Ø"/>
            </a:pPr>
            <a:endParaRPr lang="en-US" dirty="0"/>
          </a:p>
          <a:p>
            <a:pPr marL="514350" indent="-457200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569075"/>
            <a:ext cx="2133600" cy="365125"/>
          </a:xfrm>
        </p:spPr>
        <p:txBody>
          <a:bodyPr/>
          <a:lstStyle/>
          <a:p>
            <a:fld id="{00452F21-C026-4B01-9661-F7E6B3F256C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94958608"/>
              </p:ext>
            </p:extLst>
          </p:nvPr>
        </p:nvGraphicFramePr>
        <p:xfrm>
          <a:off x="381000" y="685800"/>
          <a:ext cx="6096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ight Brace 9"/>
          <p:cNvSpPr/>
          <p:nvPr/>
        </p:nvSpPr>
        <p:spPr>
          <a:xfrm>
            <a:off x="6705600" y="685800"/>
            <a:ext cx="457200" cy="5334000"/>
          </a:xfrm>
          <a:prstGeom prst="rightBrace">
            <a:avLst>
              <a:gd name="adj1" fmla="val 72530"/>
              <a:gd name="adj2" fmla="val 50000"/>
            </a:avLst>
          </a:prstGeom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Callout 10"/>
          <p:cNvSpPr/>
          <p:nvPr/>
        </p:nvSpPr>
        <p:spPr>
          <a:xfrm>
            <a:off x="7315200" y="1447800"/>
            <a:ext cx="1828800" cy="1447800"/>
          </a:xfrm>
          <a:prstGeom prst="cloudCallout">
            <a:avLst>
              <a:gd name="adj1" fmla="val -43055"/>
              <a:gd name="adj2" fmla="val 76535"/>
            </a:avLst>
          </a:prstGeom>
          <a:solidFill>
            <a:schemeClr val="accent3">
              <a:lumMod val="7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BAB 2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782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AsOne/>
      </p:bldGraphic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HIPOTESIS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hypothesis : </a:t>
            </a:r>
            <a:r>
              <a:rPr lang="en-US" sz="2800" b="1" dirty="0" smtClean="0"/>
              <a:t>a tentative, yet testable, statement, which predicts what you expect to find in your empirical data;</a:t>
            </a:r>
          </a:p>
          <a:p>
            <a:endParaRPr lang="en-US" sz="2800" b="1" dirty="0" smtClean="0"/>
          </a:p>
          <a:p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hypothesis : </a:t>
            </a:r>
            <a:r>
              <a:rPr lang="en-US" sz="2800" b="1" dirty="0" smtClean="0"/>
              <a:t>as logically conjectured relationships between two or more variables expressed in the form of testable statements</a:t>
            </a:r>
          </a:p>
          <a:p>
            <a:endParaRPr lang="en-US" sz="2800" b="1" dirty="0"/>
          </a:p>
          <a:p>
            <a:r>
              <a:rPr lang="en-US" sz="2800" b="1" dirty="0" smtClean="0"/>
              <a:t>Hypotheses are derived from the theory on which your conceptual model is based and are often relational in nature.</a:t>
            </a:r>
          </a:p>
          <a:p>
            <a:endParaRPr lang="en-US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45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HIPOTESIS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52F21-C026-4B01-9661-F7E6B3F256C8}" type="slidenum">
              <a:rPr lang="en-US" smtClean="0"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If-Then Statements :</a:t>
            </a:r>
          </a:p>
          <a:p>
            <a:pPr marL="400050" lvl="1" indent="0">
              <a:buNone/>
            </a:pPr>
            <a:r>
              <a:rPr lang="en-US" b="1" i="1" dirty="0" smtClean="0">
                <a:solidFill>
                  <a:srgbClr val="0000FF"/>
                </a:solidFill>
              </a:rPr>
              <a:t>If</a:t>
            </a:r>
            <a:r>
              <a:rPr lang="en-US" dirty="0" smtClean="0">
                <a:solidFill>
                  <a:srgbClr val="0000FF"/>
                </a:solidFill>
              </a:rPr>
              <a:t> employees are more healthy, </a:t>
            </a:r>
            <a:r>
              <a:rPr lang="en-US" b="1" i="1" dirty="0" smtClean="0">
                <a:solidFill>
                  <a:srgbClr val="0000FF"/>
                </a:solidFill>
              </a:rPr>
              <a:t>then</a:t>
            </a:r>
            <a:r>
              <a:rPr lang="en-US" dirty="0" smtClean="0">
                <a:solidFill>
                  <a:srgbClr val="0000FF"/>
                </a:solidFill>
              </a:rPr>
              <a:t> they will take sick leave less frequently</a:t>
            </a:r>
          </a:p>
          <a:p>
            <a:r>
              <a:rPr lang="en-US" dirty="0" smtClean="0"/>
              <a:t>Directional hypotheses : </a:t>
            </a:r>
          </a:p>
          <a:p>
            <a:pPr lvl="1" indent="-342900">
              <a:buFont typeface="Wingdings" pitchFamily="2" charset="2"/>
              <a:buChar char="ü"/>
            </a:pPr>
            <a:r>
              <a:rPr lang="en-US" dirty="0" smtClean="0">
                <a:solidFill>
                  <a:srgbClr val="0000FF"/>
                </a:solidFill>
              </a:rPr>
              <a:t>The greater the stress experienced in the job, the lower the job satisfaction of employees</a:t>
            </a:r>
          </a:p>
          <a:p>
            <a:pPr lvl="1" indent="-342900">
              <a:buFont typeface="Wingdings" pitchFamily="2" charset="2"/>
              <a:buChar char="ü"/>
            </a:pPr>
            <a:r>
              <a:rPr lang="en-US" dirty="0" smtClean="0">
                <a:solidFill>
                  <a:srgbClr val="0000FF"/>
                </a:solidFill>
              </a:rPr>
              <a:t>Women are more motivated than men</a:t>
            </a:r>
          </a:p>
          <a:p>
            <a:r>
              <a:rPr lang="en-US" dirty="0" err="1" smtClean="0"/>
              <a:t>Nondirectional</a:t>
            </a:r>
            <a:r>
              <a:rPr lang="en-US" dirty="0" smtClean="0"/>
              <a:t> hypotheses :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rgbClr val="0000FF"/>
                </a:solidFill>
              </a:rPr>
              <a:t>There is a relationship between age and job satisfaction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rgbClr val="0000FF"/>
                </a:solidFill>
              </a:rPr>
              <a:t>Terdapat perbedaan sikap terhadap profesi guru antara mahasiswa yang berasal dari </a:t>
            </a:r>
            <a:r>
              <a:rPr lang="en-US" dirty="0" err="1" smtClean="0">
                <a:solidFill>
                  <a:srgbClr val="0000FF"/>
                </a:solidFill>
              </a:rPr>
              <a:t>pedesaan</a:t>
            </a:r>
            <a:r>
              <a:rPr lang="en-US" dirty="0" smtClean="0">
                <a:solidFill>
                  <a:srgbClr val="0000FF"/>
                </a:solidFill>
              </a:rPr>
              <a:t> dengan mahasiswa yang berasal dari </a:t>
            </a:r>
            <a:r>
              <a:rPr lang="en-US" dirty="0" err="1" smtClean="0">
                <a:solidFill>
                  <a:srgbClr val="0000FF"/>
                </a:solidFill>
              </a:rPr>
              <a:t>perkotaan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Null hypotheses  (</a:t>
            </a:r>
            <a:r>
              <a:rPr lang="en-US" i="1" dirty="0" smtClean="0"/>
              <a:t>H</a:t>
            </a:r>
            <a:r>
              <a:rPr lang="en-US" i="1" baseline="-25000" dirty="0" smtClean="0"/>
              <a:t>0</a:t>
            </a:r>
            <a:r>
              <a:rPr lang="en-US" dirty="0" smtClean="0"/>
              <a:t>): … set up to be rejected in order to support an alternate </a:t>
            </a:r>
            <a:r>
              <a:rPr lang="en-US" dirty="0" err="1" smtClean="0"/>
              <a:t>hyphotesis</a:t>
            </a:r>
            <a:r>
              <a:rPr lang="en-US" dirty="0" smtClean="0"/>
              <a:t>.</a:t>
            </a:r>
          </a:p>
          <a:p>
            <a:pPr marL="342900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Alternate </a:t>
            </a:r>
            <a:r>
              <a:rPr lang="en-US" dirty="0" err="1" smtClean="0"/>
              <a:t>hyphotesis</a:t>
            </a:r>
            <a:r>
              <a:rPr lang="en-US" dirty="0" smtClean="0"/>
              <a:t> : … statement expressing a relationship between two variables, or, indicating differences between groups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751485"/>
              </p:ext>
            </p:extLst>
          </p:nvPr>
        </p:nvGraphicFramePr>
        <p:xfrm>
          <a:off x="609600" y="4648200"/>
          <a:ext cx="3581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3" imgW="2920680" imgH="241200" progId="Equation.3">
                  <p:embed/>
                </p:oleObj>
              </mc:Choice>
              <mc:Fallback>
                <p:oleObj name="Equation" r:id="rId3" imgW="29206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4648200"/>
                        <a:ext cx="35814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317525"/>
              </p:ext>
            </p:extLst>
          </p:nvPr>
        </p:nvGraphicFramePr>
        <p:xfrm>
          <a:off x="533400" y="6096000"/>
          <a:ext cx="312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2717640" imgH="241200" progId="Equation.3">
                  <p:embed/>
                </p:oleObj>
              </mc:Choice>
              <mc:Fallback>
                <p:oleObj name="Equation" r:id="rId5" imgW="27176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3400" y="6096000"/>
                        <a:ext cx="31242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7323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546</Words>
  <Application>Microsoft Office PowerPoint</Application>
  <PresentationFormat>On-screen Show (4:3)</PresentationFormat>
  <Paragraphs>102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Microsoft Equation 3.0</vt:lpstr>
      <vt:lpstr>Metode penelitian</vt:lpstr>
      <vt:lpstr>Pentingnya kerangka pemikiran</vt:lpstr>
      <vt:lpstr>Konsep – konstruk - variabel</vt:lpstr>
      <vt:lpstr>Macam-macam Variabel</vt:lpstr>
      <vt:lpstr>PowerPoint Presentation</vt:lpstr>
      <vt:lpstr>Komponen Kerangka Pemikiran</vt:lpstr>
      <vt:lpstr>PowerPoint Presentation</vt:lpstr>
      <vt:lpstr>HIPOTESIS</vt:lpstr>
      <vt:lpstr>FORMAT HIPOTESIS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penelitian</dc:title>
  <dc:creator>Ketua Prodi</dc:creator>
  <cp:lastModifiedBy>Ketua Prodi</cp:lastModifiedBy>
  <cp:revision>4</cp:revision>
  <dcterms:created xsi:type="dcterms:W3CDTF">2013-02-24T23:34:47Z</dcterms:created>
  <dcterms:modified xsi:type="dcterms:W3CDTF">2013-02-25T04:21:26Z</dcterms:modified>
</cp:coreProperties>
</file>