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8"/>
  </p:handoutMasterIdLst>
  <p:sldIdLst>
    <p:sldId id="258" r:id="rId3"/>
    <p:sldId id="257" r:id="rId4"/>
    <p:sldId id="259" r:id="rId5"/>
    <p:sldId id="260" r:id="rId6"/>
    <p:sldId id="261" r:id="rId7"/>
  </p:sldIdLst>
  <p:sldSz cx="9144000" cy="6858000" type="screen4x3"/>
  <p:notesSz cx="7102475" cy="1121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ACFE74"/>
  </p:clrMru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-9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/>
          <a:lstStyle>
            <a:lvl1pPr algn="r">
              <a:defRPr sz="1400"/>
            </a:lvl1pPr>
          </a:lstStyle>
          <a:p>
            <a:fld id="{FFDBD39A-D138-4178-8B2D-6A930964D0CA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654464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10654464"/>
            <a:ext cx="3077739" cy="560864"/>
          </a:xfrm>
          <a:prstGeom prst="rect">
            <a:avLst/>
          </a:prstGeom>
        </p:spPr>
        <p:txBody>
          <a:bodyPr vert="horz" lIns="104681" tIns="52340" rIns="104681" bIns="52340" rtlCol="0" anchor="b"/>
          <a:lstStyle>
            <a:lvl1pPr algn="r">
              <a:defRPr sz="1400"/>
            </a:lvl1pPr>
          </a:lstStyle>
          <a:p>
            <a:fld id="{1F753DE3-853B-466B-84C2-5576C316EC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5343FB2-D0DF-43F5-A090-B0680F9F9679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179321C-F8F4-410C-A074-310DA5269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extrusionH="57150" prstMaterial="softEdge">
              <a:bevelT w="152400" h="95250" prst="artDeco"/>
            </a:sp3d>
          </a:bodyPr>
          <a:lstStyle/>
          <a:p>
            <a:pPr algn="r"/>
            <a:r>
              <a:rPr lang="en-US" sz="6000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PENGANGGARAN PERUSAHAAN</a:t>
            </a:r>
            <a:endParaRPr lang="en-US" sz="6000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43400"/>
            <a:ext cx="7848600" cy="175260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extrusionH="57150" contourW="6350" prstMaterial="plastic">
              <a:bevelT w="152400" h="44450" prst="artDeco"/>
              <a:extrusionClr>
                <a:srgbClr val="FFFF00"/>
              </a:extrusionClr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en-US" sz="3600" b="1" dirty="0" smtClean="0">
                <a:ln w="1905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Materi 5</a:t>
            </a:r>
          </a:p>
          <a:p>
            <a:pPr algn="r"/>
            <a:endParaRPr lang="en-US" sz="36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88900" dir="5400000" algn="tl" rotWithShape="0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88900" dir="5400000" algn="tl" rotWithShape="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Dokumen Anggaran</a:t>
            </a:r>
            <a:endParaRPr lang="en-US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88900" dir="5400000" algn="tl" rotWithShape="0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1371600"/>
          <a:ext cx="8534399" cy="3794760"/>
        </p:xfrm>
        <a:graphic>
          <a:graphicData uri="http://schemas.openxmlformats.org/drawingml/2006/table">
            <a:tbl>
              <a:tblPr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45513"/>
                <a:gridCol w="913154"/>
                <a:gridCol w="1197458"/>
                <a:gridCol w="1197458"/>
                <a:gridCol w="913154"/>
                <a:gridCol w="1135102"/>
                <a:gridCol w="1135102"/>
                <a:gridCol w="1197458"/>
              </a:tblGrid>
              <a:tr h="80010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Wilayah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FFFF00"/>
                      </a:fgClr>
                      <a:bgClr>
                        <a:srgbClr val="FFFFAF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Produk Custom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FFFF00"/>
                      </a:fgClr>
                      <a:bgClr>
                        <a:srgbClr val="FFFFA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Produk Standar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FFFF00"/>
                      </a:fgClr>
                      <a:bgClr>
                        <a:srgbClr val="FFFFA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Jumlah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FFFF00"/>
                      </a:fgClr>
                      <a:bgClr>
                        <a:srgbClr val="FFFFAF"/>
                      </a:bgClr>
                    </a:pattFill>
                  </a:tcPr>
                </a:tc>
              </a:tr>
              <a:tr h="8001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Satuan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Harga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Jumlah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Satuan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Harga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Jumlah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Selatan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0070C0"/>
                        </a:gs>
                        <a:gs pos="50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rgbClr val="0070C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340,000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0070C0"/>
                        </a:gs>
                        <a:gs pos="50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rgbClr val="0070C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47,500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0070C0"/>
                        </a:gs>
                        <a:gs pos="50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rgbClr val="0070C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16,150,000,000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0070C0"/>
                        </a:gs>
                        <a:gs pos="50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rgbClr val="0070C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210,000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0070C0"/>
                        </a:gs>
                        <a:gs pos="50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rgbClr val="0070C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19,000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0070C0"/>
                        </a:gs>
                        <a:gs pos="50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rgbClr val="0070C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3,990,000,000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0070C0"/>
                        </a:gs>
                        <a:gs pos="50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rgbClr val="0070C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20,140,000,000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rgbClr val="0070C0"/>
                        </a:gs>
                        <a:gs pos="50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rgbClr val="0070C0"/>
                        </a:gs>
                      </a:gsLst>
                      <a:lin ang="5400000" scaled="0"/>
                    </a:gra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Timur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92D050"/>
                        </a:gs>
                        <a:gs pos="50000">
                          <a:srgbClr val="ACFE74"/>
                        </a:gs>
                        <a:gs pos="100000">
                          <a:srgbClr val="92D05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500,000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92D050"/>
                        </a:gs>
                        <a:gs pos="50000">
                          <a:srgbClr val="ACFE74"/>
                        </a:gs>
                        <a:gs pos="100000">
                          <a:srgbClr val="92D05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48,450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92D050"/>
                        </a:gs>
                        <a:gs pos="50000">
                          <a:srgbClr val="ACFE74"/>
                        </a:gs>
                        <a:gs pos="100000">
                          <a:srgbClr val="92D05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24,225,000,000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92D050"/>
                        </a:gs>
                        <a:gs pos="50000">
                          <a:srgbClr val="ACFE74"/>
                        </a:gs>
                        <a:gs pos="100000">
                          <a:srgbClr val="92D05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170,000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92D050"/>
                        </a:gs>
                        <a:gs pos="50000">
                          <a:srgbClr val="ACFE74"/>
                        </a:gs>
                        <a:gs pos="100000">
                          <a:srgbClr val="92D05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19,950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92D050"/>
                        </a:gs>
                        <a:gs pos="50000">
                          <a:srgbClr val="ACFE74"/>
                        </a:gs>
                        <a:gs pos="100000">
                          <a:srgbClr val="92D05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3,391,500,000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92D050"/>
                        </a:gs>
                        <a:gs pos="50000">
                          <a:srgbClr val="ACFE74"/>
                        </a:gs>
                        <a:gs pos="100000">
                          <a:srgbClr val="92D05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27,616,500,000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92D050"/>
                        </a:gs>
                        <a:gs pos="50000">
                          <a:srgbClr val="ACFE74"/>
                        </a:gs>
                        <a:gs pos="100000">
                          <a:srgbClr val="92D050"/>
                        </a:gs>
                      </a:gsLst>
                      <a:lin ang="5400000" scaled="0"/>
                    </a:gra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Barat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50000">
                          <a:srgbClr val="FFFF00"/>
                        </a:gs>
                        <a:gs pos="100000">
                          <a:srgbClr val="FFC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160,000</a:t>
                      </a:r>
                      <a:endParaRPr lang="en-US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50000">
                          <a:srgbClr val="FFFF00"/>
                        </a:gs>
                        <a:gs pos="100000">
                          <a:srgbClr val="FFC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48,450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50000">
                          <a:srgbClr val="FFFF00"/>
                        </a:gs>
                        <a:gs pos="100000">
                          <a:srgbClr val="FFC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7,752,000,000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50000">
                          <a:srgbClr val="FFFF00"/>
                        </a:gs>
                        <a:gs pos="100000">
                          <a:srgbClr val="FFC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120,000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50000">
                          <a:srgbClr val="FFFF00"/>
                        </a:gs>
                        <a:gs pos="100000">
                          <a:srgbClr val="FFC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19,950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50000">
                          <a:srgbClr val="FFFF00"/>
                        </a:gs>
                        <a:gs pos="100000">
                          <a:srgbClr val="FFC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2,394,000,000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50000">
                          <a:srgbClr val="FFFF00"/>
                        </a:gs>
                        <a:gs pos="100000">
                          <a:srgbClr val="FFC000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10,146,000,000</a:t>
                      </a:r>
                      <a:endParaRPr lang="en-US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50000">
                          <a:srgbClr val="FFFF00"/>
                        </a:gs>
                        <a:gs pos="100000">
                          <a:srgbClr val="FFC000"/>
                        </a:gs>
                      </a:gsLst>
                      <a:lin ang="5400000" scaled="0"/>
                    </a:gra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/>
                          <a:ea typeface="Times New Roman"/>
                          <a:cs typeface="Arial"/>
                        </a:rPr>
                        <a:t>Jumlah</a:t>
                      </a:r>
                      <a:endParaRPr lang="en-US" sz="2800" dirty="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tx1"/>
                        </a:gs>
                        <a:gs pos="50000">
                          <a:schemeClr val="bg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/>
                          <a:ea typeface="Times New Roman"/>
                          <a:cs typeface="Arial"/>
                        </a:rPr>
                        <a:t>1,000,000</a:t>
                      </a:r>
                      <a:endParaRPr lang="en-US" sz="2800" dirty="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tx1"/>
                        </a:gs>
                        <a:gs pos="50000">
                          <a:schemeClr val="bg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/>
                          <a:ea typeface="Times New Roman"/>
                          <a:cs typeface="Arial"/>
                        </a:rPr>
                        <a:t>144,400</a:t>
                      </a:r>
                      <a:endParaRPr lang="en-US" sz="280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tx1"/>
                        </a:gs>
                        <a:gs pos="50000">
                          <a:schemeClr val="bg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/>
                          <a:ea typeface="Times New Roman"/>
                          <a:cs typeface="Arial"/>
                        </a:rPr>
                        <a:t>48,127,000,000</a:t>
                      </a:r>
                      <a:endParaRPr lang="en-US" sz="2800" dirty="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tx1"/>
                        </a:gs>
                        <a:gs pos="50000">
                          <a:schemeClr val="bg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/>
                          <a:ea typeface="Times New Roman"/>
                          <a:cs typeface="Arial"/>
                        </a:rPr>
                        <a:t>500,000</a:t>
                      </a:r>
                      <a:endParaRPr lang="en-US" sz="2800" dirty="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tx1"/>
                        </a:gs>
                        <a:gs pos="50000">
                          <a:schemeClr val="bg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/>
                          <a:ea typeface="Times New Roman"/>
                          <a:cs typeface="Arial"/>
                        </a:rPr>
                        <a:t>58,900</a:t>
                      </a:r>
                      <a:endParaRPr lang="en-US" sz="2800" dirty="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tx1"/>
                        </a:gs>
                        <a:gs pos="50000">
                          <a:schemeClr val="bg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/>
                          <a:ea typeface="Times New Roman"/>
                          <a:cs typeface="Arial"/>
                        </a:rPr>
                        <a:t>9,775,500,000</a:t>
                      </a:r>
                      <a:endParaRPr lang="en-US" sz="2800" dirty="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tx1"/>
                        </a:gs>
                        <a:gs pos="50000">
                          <a:schemeClr val="bg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/>
                          <a:ea typeface="Times New Roman"/>
                          <a:cs typeface="Arial"/>
                        </a:rPr>
                        <a:t>57,902,500,000</a:t>
                      </a:r>
                      <a:endParaRPr lang="en-US" sz="2800" dirty="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tx1"/>
                        </a:gs>
                        <a:gs pos="50000">
                          <a:schemeClr val="bg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63464" y="381000"/>
            <a:ext cx="381707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Tabel 1.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Ikhtisar Anggaran Penjualan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Berdasarkan Produk dan Wilayah Pemasaran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Untuk Periode Anggaran Tahun 2007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066800" y="4572000"/>
            <a:ext cx="1066800" cy="609600"/>
          </a:xfrm>
          <a:prstGeom prst="ellipse">
            <a:avLst/>
          </a:prstGeom>
          <a:solidFill>
            <a:srgbClr val="0033CC">
              <a:alpha val="25000"/>
            </a:srgbClr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19600" y="4572000"/>
            <a:ext cx="1066800" cy="609600"/>
          </a:xfrm>
          <a:prstGeom prst="ellipse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0" y="6324600"/>
            <a:ext cx="354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untuk Anggaran Produksi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hape 7"/>
          <p:cNvCxnSpPr>
            <a:stCxn id="4" idx="4"/>
            <a:endCxn id="6" idx="1"/>
          </p:cNvCxnSpPr>
          <p:nvPr/>
        </p:nvCxnSpPr>
        <p:spPr>
          <a:xfrm rot="16200000" flipH="1">
            <a:off x="2803267" y="3978533"/>
            <a:ext cx="1327666" cy="3733800"/>
          </a:xfrm>
          <a:prstGeom prst="bentConnector2">
            <a:avLst/>
          </a:prstGeom>
          <a:ln w="19050">
            <a:solidFill>
              <a:srgbClr val="0033CC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hape 8"/>
          <p:cNvCxnSpPr>
            <a:stCxn id="5" idx="4"/>
            <a:endCxn id="6" idx="1"/>
          </p:cNvCxnSpPr>
          <p:nvPr/>
        </p:nvCxnSpPr>
        <p:spPr>
          <a:xfrm rot="16200000" flipH="1">
            <a:off x="4479667" y="5654933"/>
            <a:ext cx="1327666" cy="381000"/>
          </a:xfrm>
          <a:prstGeom prst="bentConnector2">
            <a:avLst/>
          </a:prstGeom>
          <a:ln w="1905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799" y="2286000"/>
          <a:ext cx="8001001" cy="3276600"/>
        </p:xfrm>
        <a:graphic>
          <a:graphicData uri="http://schemas.openxmlformats.org/drawingml/2006/table">
            <a:tbl>
              <a:tblPr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901441"/>
                <a:gridCol w="779144"/>
                <a:gridCol w="1660208"/>
                <a:gridCol w="1660208"/>
              </a:tblGrid>
              <a:tr h="546100"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Ref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Produk Custom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Produk Standar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Jumlah produk sesuai anggaran penjualan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1.000.000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CFE74"/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(+) Persediaan Akhir yang direncanakan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Jumlah yang diperlukan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1.200.000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620.000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CFE74"/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(-) Persediaan awal (1 Januari 2007)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given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just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i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Jumlah yang harus diproduksi</a:t>
                      </a:r>
                      <a:endParaRPr lang="en-US" sz="1400" i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en-US" sz="1400" i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i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960.000</a:t>
                      </a:r>
                      <a:endParaRPr lang="en-US" sz="1400" i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520.000</a:t>
                      </a:r>
                      <a:endParaRPr lang="en-US" sz="1400" i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FE74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286000" y="114300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Tabel 2. Ikhtisar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 Produksi</a:t>
            </a:r>
          </a:p>
          <a:p>
            <a:pPr algn="ctr"/>
            <a:r>
              <a:rPr lang="en-US" dirty="0"/>
              <a:t>Untuk Periode Tahun 2007</a:t>
            </a:r>
          </a:p>
        </p:txBody>
      </p:sp>
      <p:sp>
        <p:nvSpPr>
          <p:cNvPr id="4" name="Oval 3"/>
          <p:cNvSpPr/>
          <p:nvPr/>
        </p:nvSpPr>
        <p:spPr>
          <a:xfrm>
            <a:off x="5918916" y="4991637"/>
            <a:ext cx="1066800" cy="609600"/>
          </a:xfrm>
          <a:prstGeom prst="ellipse">
            <a:avLst/>
          </a:prstGeom>
          <a:solidFill>
            <a:srgbClr val="0033CC">
              <a:alpha val="25000"/>
            </a:srgbClr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581363" y="4991637"/>
            <a:ext cx="1066800" cy="609600"/>
          </a:xfrm>
          <a:prstGeom prst="ellipse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6412468"/>
            <a:ext cx="3882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untuk Anggaran Bahan Baku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Shape 6"/>
          <p:cNvCxnSpPr>
            <a:stCxn id="5" idx="4"/>
            <a:endCxn id="6" idx="3"/>
          </p:cNvCxnSpPr>
          <p:nvPr/>
        </p:nvCxnSpPr>
        <p:spPr>
          <a:xfrm rot="5400000">
            <a:off x="5919610" y="4401980"/>
            <a:ext cx="995897" cy="3394410"/>
          </a:xfrm>
          <a:prstGeom prst="bentConnector2">
            <a:avLst/>
          </a:prstGeom>
          <a:ln w="1905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hape 8"/>
          <p:cNvCxnSpPr>
            <a:stCxn id="4" idx="4"/>
            <a:endCxn id="6" idx="3"/>
          </p:cNvCxnSpPr>
          <p:nvPr/>
        </p:nvCxnSpPr>
        <p:spPr>
          <a:xfrm rot="5400000">
            <a:off x="5088387" y="5233204"/>
            <a:ext cx="995897" cy="1731963"/>
          </a:xfrm>
          <a:prstGeom prst="bentConnector2">
            <a:avLst/>
          </a:prstGeom>
          <a:ln w="19050">
            <a:solidFill>
              <a:srgbClr val="0033CC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886200" y="5930721"/>
            <a:ext cx="5105400" cy="533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304800" y="304800"/>
            <a:ext cx="7315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00400" algn="r"/>
                <a:tab pos="3314700" algn="l"/>
                <a:tab pos="3886200" algn="l"/>
              </a:tabLst>
            </a:pPr>
            <a:r>
              <a:rPr kumimoji="0" lang="en-US" sz="1400" b="0" i="0" u="sng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Produk Custom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60725" algn="l"/>
                <a:tab pos="4465638" algn="r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Bahan A	:	:	960.000 x 1	=	    960.000	unit	Dep. 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60725" algn="l"/>
                <a:tab pos="4465638" algn="r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Bahan B	:	:	960.000 x 2	=	1.920.000	unit	Dep. 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60725" algn="l"/>
                <a:tab pos="4465638" algn="r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Bahan C	:	960.000 x 2	=	1.920.000	unit	Dep. 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00400" algn="r"/>
                <a:tab pos="3314700" algn="l"/>
                <a:tab pos="3886200" algn="l"/>
              </a:tabLst>
            </a:pPr>
            <a:endParaRPr kumimoji="0" lang="en-US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00400" algn="r"/>
                <a:tab pos="3314700" algn="l"/>
                <a:tab pos="3886200" algn="l"/>
              </a:tabLst>
            </a:pPr>
            <a:r>
              <a:rPr kumimoji="0" lang="en-US" sz="14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Produk Standar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60725" algn="l"/>
                <a:tab pos="4465638" algn="r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Bahan A	:	:	520.000 x 1	=	520.000	unit	Dep. 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60725" algn="l"/>
                <a:tab pos="4465638" algn="r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Bahan B	:	:	520.000 x 1	=	520.000	unit	Dep. 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19100" y="3429000"/>
          <a:ext cx="8305800" cy="2933699"/>
        </p:xfrm>
        <a:graphic>
          <a:graphicData uri="http://schemas.openxmlformats.org/drawingml/2006/table">
            <a:tbl>
              <a:tblPr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705100"/>
                <a:gridCol w="617220"/>
                <a:gridCol w="1661160"/>
                <a:gridCol w="1661160"/>
                <a:gridCol w="1661160"/>
              </a:tblGrid>
              <a:tr h="34514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Tanggung jawab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Ref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Bahan A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Bahan B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Bahan C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</a:tr>
              <a:tr h="34514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Produk Custom 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33CC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33CC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33CC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33CC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33CC">
                        <a:alpha val="25000"/>
                      </a:srgbClr>
                    </a:solidFill>
                  </a:tcPr>
                </a:tc>
              </a:tr>
              <a:tr h="345141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Produk Standar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5000"/>
                      </a:srgbClr>
                    </a:solidFill>
                  </a:tcPr>
                </a:tc>
              </a:tr>
              <a:tr h="34514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Jumlah Kebutuhan Bahan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1.480.000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2.440.000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1.920.000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571">
                <a:tc>
                  <a:txBody>
                    <a:bodyPr/>
                    <a:lstStyle/>
                    <a:p>
                      <a:pPr algn="just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5141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Departemen 1 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1.480.000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141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Departemen 2 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1.920.000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141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Departemen 3 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520.000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1.920.000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14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Jumlah Kebutuhan Bahan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1.480.000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2.440.000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1.920.000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405381" y="2514600"/>
            <a:ext cx="5775877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Tabel 3.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Ikhtisar Anggaran Kebutuhan Bahan Baku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Berdasarkan Jenis Bahan, Produk, dan Departemen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Untuk Periode Tahun 2007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69463" y="533400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33CC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960.000</a:t>
            </a:r>
            <a:endParaRPr lang="en-US" sz="1400" dirty="0">
              <a:solidFill>
                <a:srgbClr val="0033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3827" y="749121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33CC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1.920.000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3949521" y="964842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33CC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1.920.000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4101523" y="1596149"/>
            <a:ext cx="8306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520.000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4101921" y="1812944"/>
            <a:ext cx="8306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520.000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6488668"/>
            <a:ext cx="3791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Kuantitas bahan baku yang harus dibeli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23959E-6 C 0.01649 0.19819 0.03281 0.39662 0.04027 0.476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238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933E-6 L 0.22239 0.4456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" y="223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47826E-6 L 0.40625 0.414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" y="207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4 0.0037 L 0.0408 0.3704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183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4 0.0074 L 0.22275 0.3388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" y="166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1986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2571750"/>
          <a:ext cx="8077199" cy="3775710"/>
        </p:xfrm>
        <a:graphic>
          <a:graphicData uri="http://schemas.openxmlformats.org/drawingml/2006/table">
            <a:tbl>
              <a:tblPr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682240"/>
                <a:gridCol w="600950"/>
                <a:gridCol w="1598003"/>
                <a:gridCol w="1598003"/>
                <a:gridCol w="1598003"/>
              </a:tblGrid>
              <a:tr h="400050">
                <a:tc rowSpan="2">
                  <a:txBody>
                    <a:bodyPr/>
                    <a:lstStyle/>
                    <a:p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Ref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BAHAN BAKU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FF00"/>
                      </a:fgClr>
                      <a:bgClr>
                        <a:srgbClr val="FFFFCA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00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Kebutuhan bahan baku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1,480,000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2,440,000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1,920,000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(+) Persediaan akhir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245,000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370,000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450,000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Jml. Kebutuhan Bahan Baku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1,725,000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2,810,000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2,370,000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(-) Persediaan awal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220,000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360,000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460,000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Jumlah yang harus dibeli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1,505,000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2,450,000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1,910,000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Harga per unit bahan baku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2,850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1,900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2,470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Harga Pembelian Bahan Baku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4,289,250,000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4,655,000,000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FE7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4,717,700,000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FE74"/>
                    </a:solidFill>
                  </a:tcPr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940446" y="1066800"/>
            <a:ext cx="526310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00400" algn="r"/>
                <a:tab pos="3314700" algn="l"/>
                <a:tab pos="3886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Ikhtisar Anggaran Pembelian Bahan Baku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00400" algn="r"/>
                <a:tab pos="3314700" algn="l"/>
                <a:tab pos="38862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Untuk Periode Tahun 2007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914400" algn="l"/>
                <a:tab pos="1143000" algn="l"/>
                <a:tab pos="2057400" algn="l"/>
                <a:tab pos="3200400" algn="r"/>
                <a:tab pos="3314700" algn="l"/>
                <a:tab pos="38862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101</TotalTime>
  <Words>269</Words>
  <Application>Microsoft Office PowerPoint</Application>
  <PresentationFormat>On-screen Show (4:3)</PresentationFormat>
  <Paragraphs>156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Foundry</vt:lpstr>
      <vt:lpstr>Origin</vt:lpstr>
      <vt:lpstr>PENGANGGARAN PERUSAHAAN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AMS</dc:creator>
  <cp:lastModifiedBy>AMS</cp:lastModifiedBy>
  <cp:revision>11</cp:revision>
  <dcterms:created xsi:type="dcterms:W3CDTF">2008-10-17T02:14:17Z</dcterms:created>
  <dcterms:modified xsi:type="dcterms:W3CDTF">2009-03-11T01:42:11Z</dcterms:modified>
</cp:coreProperties>
</file>