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6" y="-132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600200"/>
            <a:ext cx="9326880" cy="200025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6000" b="1" cap="none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>
            <a:normAutofit/>
          </a:bodyPr>
          <a:lstStyle>
            <a:lvl1pPr marL="0" indent="0" algn="ctr">
              <a:buNone/>
              <a:defRPr sz="4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2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9875520" cy="533400"/>
          </a:xfrm>
        </p:spPr>
        <p:txBody>
          <a:bodyPr>
            <a:noAutofit/>
          </a:bodyPr>
          <a:lstStyle>
            <a:lvl1pPr>
              <a:defRPr sz="3200" b="0" cap="none" spc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914401"/>
            <a:ext cx="9875520" cy="5211764"/>
          </a:xfrm>
        </p:spPr>
        <p:txBody>
          <a:bodyPr>
            <a:normAutofit/>
          </a:bodyPr>
          <a:lstStyle>
            <a:lvl1pPr>
              <a:defRPr sz="2800">
                <a:latin typeface="Arial Rounded MT Bold" pitchFamily="34" charset="0"/>
              </a:defRPr>
            </a:lvl1pPr>
            <a:lvl2pPr>
              <a:defRPr sz="2400">
                <a:latin typeface="Arial Rounded MT Bold" pitchFamily="34" charset="0"/>
              </a:defRPr>
            </a:lvl2pPr>
            <a:lvl3pPr>
              <a:defRPr sz="2000">
                <a:latin typeface="Arial Rounded MT Bold" pitchFamily="34" charset="0"/>
              </a:defRPr>
            </a:lvl3pPr>
            <a:lvl4pPr>
              <a:defRPr sz="1800">
                <a:latin typeface="Arial Rounded MT Bold" pitchFamily="34" charset="0"/>
              </a:defRPr>
            </a:lvl4pPr>
            <a:lvl5pPr>
              <a:defRPr sz="1800">
                <a:latin typeface="Arial Rounded MT Bold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5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1"/>
            <a:ext cx="932688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64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1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1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4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2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1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62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1"/>
            <a:ext cx="61341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435101"/>
            <a:ext cx="360997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5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4800600"/>
            <a:ext cx="658368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612775"/>
            <a:ext cx="658368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5367338"/>
            <a:ext cx="65836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5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6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39"/>
            <a:ext cx="24688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39"/>
            <a:ext cx="722376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9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1"/>
            <a:ext cx="98755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B1CE0-262D-4FC3-91C1-B7B42B0669A1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7361D-609F-443B-942D-2C91C6567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3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AKUNTANSI MANAJEMEN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COST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7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FIXED COSTS </a:t>
            </a:r>
            <a:r>
              <a:rPr lang="en-US" dirty="0" err="1" smtClean="0"/>
              <a:t>vs</a:t>
            </a:r>
            <a:r>
              <a:rPr lang="en-US" dirty="0" smtClean="0"/>
              <a:t> VARIABLE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behavior </a:t>
            </a:r>
            <a:r>
              <a:rPr lang="en-US" dirty="0" smtClean="0"/>
              <a:t>= perilaku biaya dalam hubungannya dengan perubahan volume / aktivitas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 costs </a:t>
            </a:r>
            <a:r>
              <a:rPr lang="en-US" dirty="0" smtClean="0"/>
              <a:t>= biaya yang </a:t>
            </a:r>
            <a:r>
              <a:rPr lang="en-US" dirty="0" err="1" smtClean="0"/>
              <a:t>JUMLAHnya</a:t>
            </a:r>
            <a:r>
              <a:rPr lang="en-US" dirty="0" smtClean="0"/>
              <a:t> relatif tetap walaupun terjadi perubahan volume / aktivitas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costs </a:t>
            </a:r>
            <a:r>
              <a:rPr lang="en-US" dirty="0" smtClean="0"/>
              <a:t>= biaya yang </a:t>
            </a:r>
            <a:r>
              <a:rPr lang="en-US" dirty="0" err="1" smtClean="0"/>
              <a:t>JUMLAHnya</a:t>
            </a:r>
            <a:r>
              <a:rPr lang="en-US" dirty="0" smtClean="0"/>
              <a:t> berubah proporsional mengikuti perubahan volume / aktivitas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Semivariable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costs </a:t>
            </a:r>
            <a:r>
              <a:rPr lang="en-US" dirty="0" smtClean="0"/>
              <a:t>= biaya yang memiliki unsur fixed dan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3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FIXED COSTS </a:t>
            </a:r>
            <a:r>
              <a:rPr lang="en-US" dirty="0" err="1" smtClean="0"/>
              <a:t>vs</a:t>
            </a:r>
            <a:r>
              <a:rPr lang="en-US" dirty="0" smtClean="0"/>
              <a:t> VARIABLE COSTS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0356287"/>
              </p:ext>
            </p:extLst>
          </p:nvPr>
        </p:nvGraphicFramePr>
        <p:xfrm>
          <a:off x="4876800" y="571500"/>
          <a:ext cx="5181600" cy="5562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933450"/>
                <a:gridCol w="933450"/>
                <a:gridCol w="933450"/>
                <a:gridCol w="933450"/>
                <a:gridCol w="609600"/>
              </a:tblGrid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4876800" y="1066800"/>
            <a:ext cx="4946622" cy="4713954"/>
            <a:chOff x="49521" y="1219200"/>
            <a:chExt cx="4946622" cy="4713954"/>
          </a:xfrm>
        </p:grpSpPr>
        <p:sp>
          <p:nvSpPr>
            <p:cNvPr id="6" name="TextBox 5"/>
            <p:cNvSpPr txBox="1"/>
            <p:nvPr/>
          </p:nvSpPr>
          <p:spPr>
            <a:xfrm>
              <a:off x="763557" y="5562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0" y="5562600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14849" y="5562600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000" y="5563822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750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43400" y="556382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6543" y="466719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8032" y="403860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521" y="335280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011" y="266700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523" y="198120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523" y="121920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30000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893008"/>
              </p:ext>
            </p:extLst>
          </p:nvPr>
        </p:nvGraphicFramePr>
        <p:xfrm>
          <a:off x="228600" y="1086366"/>
          <a:ext cx="4419600" cy="3413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88900" dir="2700000" sx="101000" sy="101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905000"/>
                <a:gridCol w="1041400"/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Jumlah Tamu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Biaya Makan per tamu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Jumlah Biaya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$22,500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Biaya sewa per bulan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0" name="Straight Connector 19"/>
          <p:cNvCxnSpPr>
            <a:stCxn id="6" idx="0"/>
          </p:cNvCxnSpPr>
          <p:nvPr/>
        </p:nvCxnSpPr>
        <p:spPr>
          <a:xfrm flipV="1">
            <a:off x="5741679" y="1251466"/>
            <a:ext cx="3755371" cy="415873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5730390" y="4722042"/>
            <a:ext cx="3755371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loud Callout 20"/>
          <p:cNvSpPr/>
          <p:nvPr/>
        </p:nvSpPr>
        <p:spPr>
          <a:xfrm>
            <a:off x="6351279" y="1044522"/>
            <a:ext cx="1526573" cy="870466"/>
          </a:xfrm>
          <a:prstGeom prst="cloudCallout">
            <a:avLst>
              <a:gd name="adj1" fmla="val 76977"/>
              <a:gd name="adj2" fmla="val 11435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costs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8407392" y="3134499"/>
            <a:ext cx="1526573" cy="870466"/>
          </a:xfrm>
          <a:prstGeom prst="cloudCallout">
            <a:avLst>
              <a:gd name="adj1" fmla="val -73908"/>
              <a:gd name="adj2" fmla="val 130315"/>
            </a:avLst>
          </a:prstGeom>
          <a:ln>
            <a:solidFill>
              <a:srgbClr val="0000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 costs</a:t>
            </a:r>
            <a:endParaRPr lang="en-US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121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FIXED COSTS </a:t>
            </a:r>
            <a:r>
              <a:rPr lang="en-US" dirty="0" err="1" smtClean="0"/>
              <a:t>vs</a:t>
            </a:r>
            <a:r>
              <a:rPr lang="en-US" dirty="0" smtClean="0"/>
              <a:t> VARIABLE COSTS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703663"/>
              </p:ext>
            </p:extLst>
          </p:nvPr>
        </p:nvGraphicFramePr>
        <p:xfrm>
          <a:off x="4876800" y="571500"/>
          <a:ext cx="5181600" cy="61817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933450"/>
                <a:gridCol w="933450"/>
                <a:gridCol w="933450"/>
                <a:gridCol w="933450"/>
                <a:gridCol w="609600"/>
              </a:tblGrid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436617"/>
              </p:ext>
            </p:extLst>
          </p:nvPr>
        </p:nvGraphicFramePr>
        <p:xfrm>
          <a:off x="228600" y="1086366"/>
          <a:ext cx="4419600" cy="3413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88900" dir="2700000" sx="101000" sy="101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905000"/>
                <a:gridCol w="1041400"/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Jumlah Tamu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Biaya Makan per tamu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Jumlah Biaya</a:t>
                      </a:r>
                      <a:endParaRPr lang="en-US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$22,500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Biaya sewa per bulan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590836" y="60302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51279" y="603024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42128" y="603024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56279" y="6031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70679" y="60314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9787" y="5334000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2132" y="4724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72132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72768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72768" y="3124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6111210" y="544011"/>
            <a:ext cx="3403180" cy="4965828"/>
          </a:xfrm>
          <a:custGeom>
            <a:avLst/>
            <a:gdLst>
              <a:gd name="connsiteX0" fmla="*/ 109141 w 3593121"/>
              <a:gd name="connsiteY0" fmla="*/ 0 h 4930815"/>
              <a:gd name="connsiteX1" fmla="*/ 433232 w 3593121"/>
              <a:gd name="connsiteY1" fmla="*/ 3912243 h 4930815"/>
              <a:gd name="connsiteX2" fmla="*/ 3593121 w 3593121"/>
              <a:gd name="connsiteY2" fmla="*/ 4930815 h 4930815"/>
              <a:gd name="connsiteX0" fmla="*/ 86892 w 3644472"/>
              <a:gd name="connsiteY0" fmla="*/ 0 h 4907665"/>
              <a:gd name="connsiteX1" fmla="*/ 484583 w 3644472"/>
              <a:gd name="connsiteY1" fmla="*/ 3889093 h 4907665"/>
              <a:gd name="connsiteX2" fmla="*/ 3644472 w 3644472"/>
              <a:gd name="connsiteY2" fmla="*/ 4907665 h 4907665"/>
              <a:gd name="connsiteX0" fmla="*/ 17335 w 3574915"/>
              <a:gd name="connsiteY0" fmla="*/ 0 h 4907665"/>
              <a:gd name="connsiteX1" fmla="*/ 415026 w 3574915"/>
              <a:gd name="connsiteY1" fmla="*/ 3889093 h 4907665"/>
              <a:gd name="connsiteX2" fmla="*/ 3574915 w 3574915"/>
              <a:gd name="connsiteY2" fmla="*/ 4907665 h 4907665"/>
              <a:gd name="connsiteX0" fmla="*/ 1650 w 3559230"/>
              <a:gd name="connsiteY0" fmla="*/ 0 h 4907665"/>
              <a:gd name="connsiteX1" fmla="*/ 399341 w 3559230"/>
              <a:gd name="connsiteY1" fmla="*/ 3889093 h 4907665"/>
              <a:gd name="connsiteX2" fmla="*/ 3559230 w 3559230"/>
              <a:gd name="connsiteY2" fmla="*/ 4907665 h 4907665"/>
              <a:gd name="connsiteX0" fmla="*/ 1650 w 3559230"/>
              <a:gd name="connsiteY0" fmla="*/ 0 h 4907665"/>
              <a:gd name="connsiteX1" fmla="*/ 399342 w 3559230"/>
              <a:gd name="connsiteY1" fmla="*/ 4120587 h 4907665"/>
              <a:gd name="connsiteX2" fmla="*/ 3559230 w 3559230"/>
              <a:gd name="connsiteY2" fmla="*/ 4907665 h 4907665"/>
              <a:gd name="connsiteX0" fmla="*/ 0 w 3606646"/>
              <a:gd name="connsiteY0" fmla="*/ 0 h 4884515"/>
              <a:gd name="connsiteX1" fmla="*/ 446758 w 3606646"/>
              <a:gd name="connsiteY1" fmla="*/ 4097437 h 4884515"/>
              <a:gd name="connsiteX2" fmla="*/ 3606646 w 3606646"/>
              <a:gd name="connsiteY2" fmla="*/ 4884515 h 4884515"/>
              <a:gd name="connsiteX0" fmla="*/ 31167 w 3637813"/>
              <a:gd name="connsiteY0" fmla="*/ 0 h 4884515"/>
              <a:gd name="connsiteX1" fmla="*/ 477925 w 3637813"/>
              <a:gd name="connsiteY1" fmla="*/ 4097437 h 4884515"/>
              <a:gd name="connsiteX2" fmla="*/ 3637813 w 3637813"/>
              <a:gd name="connsiteY2" fmla="*/ 4884515 h 4884515"/>
              <a:gd name="connsiteX0" fmla="*/ 35498 w 3752546"/>
              <a:gd name="connsiteY0" fmla="*/ 0 h 4884515"/>
              <a:gd name="connsiteX1" fmla="*/ 482256 w 3752546"/>
              <a:gd name="connsiteY1" fmla="*/ 4097437 h 4884515"/>
              <a:gd name="connsiteX2" fmla="*/ 3752545 w 3752546"/>
              <a:gd name="connsiteY2" fmla="*/ 4884515 h 4884515"/>
              <a:gd name="connsiteX0" fmla="*/ 35498 w 3752545"/>
              <a:gd name="connsiteY0" fmla="*/ 0 h 4884515"/>
              <a:gd name="connsiteX1" fmla="*/ 482256 w 3752545"/>
              <a:gd name="connsiteY1" fmla="*/ 4097437 h 4884515"/>
              <a:gd name="connsiteX2" fmla="*/ 3752545 w 3752545"/>
              <a:gd name="connsiteY2" fmla="*/ 4884515 h 4884515"/>
              <a:gd name="connsiteX0" fmla="*/ 4358 w 3721405"/>
              <a:gd name="connsiteY0" fmla="*/ 0 h 4884515"/>
              <a:gd name="connsiteX1" fmla="*/ 708718 w 3721405"/>
              <a:gd name="connsiteY1" fmla="*/ 3275634 h 4884515"/>
              <a:gd name="connsiteX2" fmla="*/ 3721405 w 3721405"/>
              <a:gd name="connsiteY2" fmla="*/ 4884515 h 4884515"/>
              <a:gd name="connsiteX0" fmla="*/ 1769 w 3718816"/>
              <a:gd name="connsiteY0" fmla="*/ 0 h 4884515"/>
              <a:gd name="connsiteX1" fmla="*/ 706129 w 3718816"/>
              <a:gd name="connsiteY1" fmla="*/ 3275634 h 4884515"/>
              <a:gd name="connsiteX2" fmla="*/ 3718816 w 3718816"/>
              <a:gd name="connsiteY2" fmla="*/ 4884515 h 4884515"/>
              <a:gd name="connsiteX0" fmla="*/ 23507 w 3495220"/>
              <a:gd name="connsiteY0" fmla="*/ 0 h 4919239"/>
              <a:gd name="connsiteX1" fmla="*/ 482533 w 3495220"/>
              <a:gd name="connsiteY1" fmla="*/ 3310358 h 4919239"/>
              <a:gd name="connsiteX2" fmla="*/ 3495220 w 3495220"/>
              <a:gd name="connsiteY2" fmla="*/ 4919239 h 4919239"/>
              <a:gd name="connsiteX0" fmla="*/ 0 w 3471713"/>
              <a:gd name="connsiteY0" fmla="*/ 0 h 4919239"/>
              <a:gd name="connsiteX1" fmla="*/ 459026 w 3471713"/>
              <a:gd name="connsiteY1" fmla="*/ 3310358 h 4919239"/>
              <a:gd name="connsiteX2" fmla="*/ 3471713 w 3471713"/>
              <a:gd name="connsiteY2" fmla="*/ 4919239 h 4919239"/>
              <a:gd name="connsiteX0" fmla="*/ 0 w 3471713"/>
              <a:gd name="connsiteY0" fmla="*/ 0 h 4919239"/>
              <a:gd name="connsiteX1" fmla="*/ 459026 w 3471713"/>
              <a:gd name="connsiteY1" fmla="*/ 3310358 h 4919239"/>
              <a:gd name="connsiteX2" fmla="*/ 3471713 w 3471713"/>
              <a:gd name="connsiteY2" fmla="*/ 4919239 h 4919239"/>
              <a:gd name="connsiteX0" fmla="*/ 0 w 3606646"/>
              <a:gd name="connsiteY0" fmla="*/ 0 h 4965538"/>
              <a:gd name="connsiteX1" fmla="*/ 593959 w 3606646"/>
              <a:gd name="connsiteY1" fmla="*/ 3356657 h 4965538"/>
              <a:gd name="connsiteX2" fmla="*/ 3606646 w 3606646"/>
              <a:gd name="connsiteY2" fmla="*/ 4965538 h 4965538"/>
              <a:gd name="connsiteX0" fmla="*/ 0 w 3606646"/>
              <a:gd name="connsiteY0" fmla="*/ 0 h 4965538"/>
              <a:gd name="connsiteX1" fmla="*/ 593959 w 3606646"/>
              <a:gd name="connsiteY1" fmla="*/ 3356657 h 4965538"/>
              <a:gd name="connsiteX2" fmla="*/ 3606646 w 3606646"/>
              <a:gd name="connsiteY2" fmla="*/ 4965538 h 4965538"/>
              <a:gd name="connsiteX0" fmla="*/ 0 w 3606646"/>
              <a:gd name="connsiteY0" fmla="*/ 0 h 4965538"/>
              <a:gd name="connsiteX1" fmla="*/ 593959 w 3606646"/>
              <a:gd name="connsiteY1" fmla="*/ 3356657 h 4965538"/>
              <a:gd name="connsiteX2" fmla="*/ 3606646 w 3606646"/>
              <a:gd name="connsiteY2" fmla="*/ 4965538 h 4965538"/>
              <a:gd name="connsiteX0" fmla="*/ 0 w 3606646"/>
              <a:gd name="connsiteY0" fmla="*/ 0 h 4965538"/>
              <a:gd name="connsiteX1" fmla="*/ 544893 w 3606646"/>
              <a:gd name="connsiteY1" fmla="*/ 3391381 h 4965538"/>
              <a:gd name="connsiteX2" fmla="*/ 3606646 w 3606646"/>
              <a:gd name="connsiteY2" fmla="*/ 4965538 h 4965538"/>
              <a:gd name="connsiteX0" fmla="*/ 0 w 3606646"/>
              <a:gd name="connsiteY0" fmla="*/ 0 h 4965538"/>
              <a:gd name="connsiteX1" fmla="*/ 544893 w 3606646"/>
              <a:gd name="connsiteY1" fmla="*/ 3391381 h 4965538"/>
              <a:gd name="connsiteX2" fmla="*/ 3606646 w 3606646"/>
              <a:gd name="connsiteY2" fmla="*/ 4965538 h 4965538"/>
              <a:gd name="connsiteX0" fmla="*/ 0 w 3606646"/>
              <a:gd name="connsiteY0" fmla="*/ 0 h 4965828"/>
              <a:gd name="connsiteX1" fmla="*/ 544893 w 3606646"/>
              <a:gd name="connsiteY1" fmla="*/ 3391381 h 4965828"/>
              <a:gd name="connsiteX2" fmla="*/ 3606646 w 3606646"/>
              <a:gd name="connsiteY2" fmla="*/ 4965538 h 496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6646" h="4965828">
                <a:moveTo>
                  <a:pt x="0" y="0"/>
                </a:moveTo>
                <a:cubicBezTo>
                  <a:pt x="18916" y="978062"/>
                  <a:pt x="-56215" y="2563791"/>
                  <a:pt x="544893" y="3391381"/>
                </a:cubicBezTo>
                <a:cubicBezTo>
                  <a:pt x="1146001" y="4218971"/>
                  <a:pt x="1949032" y="4982899"/>
                  <a:pt x="3606646" y="4965538"/>
                </a:cubicBezTo>
              </a:path>
            </a:pathLst>
          </a:custGeom>
          <a:noFill/>
          <a:ln w="571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loud Callout 37"/>
          <p:cNvSpPr/>
          <p:nvPr/>
        </p:nvSpPr>
        <p:spPr>
          <a:xfrm>
            <a:off x="7342128" y="838200"/>
            <a:ext cx="1526573" cy="870466"/>
          </a:xfrm>
          <a:prstGeom prst="cloudCallout">
            <a:avLst>
              <a:gd name="adj1" fmla="val -117126"/>
              <a:gd name="adj2" fmla="val 139623"/>
            </a:avLst>
          </a:prstGeom>
          <a:ln>
            <a:solidFill>
              <a:srgbClr val="0000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 costs</a:t>
            </a:r>
            <a:endParaRPr lang="en-US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8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FIXED COSTS </a:t>
            </a:r>
            <a:r>
              <a:rPr lang="en-US" dirty="0" err="1" smtClean="0"/>
              <a:t>vs</a:t>
            </a:r>
            <a:r>
              <a:rPr lang="en-US" dirty="0" smtClean="0"/>
              <a:t> VARIABLE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behavior </a:t>
            </a:r>
            <a:r>
              <a:rPr lang="en-US" dirty="0" smtClean="0"/>
              <a:t>= perilaku biaya dalam hubungannya dengan perubahan volume / aktivitas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 costs </a:t>
            </a:r>
            <a:r>
              <a:rPr lang="en-US" dirty="0" smtClean="0"/>
              <a:t>= biaya yang </a:t>
            </a:r>
            <a:r>
              <a:rPr lang="en-US" dirty="0" err="1" smtClean="0"/>
              <a:t>JUMLAHnya</a:t>
            </a:r>
            <a:r>
              <a:rPr lang="en-US" dirty="0" smtClean="0"/>
              <a:t> relatif tetap walaupun terjadi perubahan volume / aktivitas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costs </a:t>
            </a:r>
            <a:r>
              <a:rPr lang="en-US" dirty="0" smtClean="0"/>
              <a:t>= biaya yang </a:t>
            </a:r>
            <a:r>
              <a:rPr lang="en-US" dirty="0" err="1" smtClean="0"/>
              <a:t>JUMLAHnya</a:t>
            </a:r>
            <a:r>
              <a:rPr lang="en-US" dirty="0" smtClean="0"/>
              <a:t> berubah proporsional mengikuti perubahan volume / aktivitas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Semivariable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costs </a:t>
            </a:r>
            <a:r>
              <a:rPr lang="en-US" dirty="0" smtClean="0"/>
              <a:t>= biaya yang memiliki unsur fixed dan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227</Words>
  <Application>Microsoft Office PowerPoint</Application>
  <PresentationFormat>Custom</PresentationFormat>
  <Paragraphs>84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AKUNTANSI MANAJEMEN</vt:lpstr>
      <vt:lpstr>FIXED COSTS vs VARIABLE COSTS</vt:lpstr>
      <vt:lpstr>FIXED COSTS vs VARIABLE COSTS</vt:lpstr>
      <vt:lpstr>FIXED COSTS vs VARIABLE COSTS</vt:lpstr>
      <vt:lpstr>FIXED COSTS vs VARIABLE COSTS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MANAJEMEN</dc:title>
  <dc:creator>Ketua Prodi</dc:creator>
  <cp:lastModifiedBy>Ketua Prodi</cp:lastModifiedBy>
  <cp:revision>2</cp:revision>
  <dcterms:created xsi:type="dcterms:W3CDTF">2013-02-14T04:32:13Z</dcterms:created>
  <dcterms:modified xsi:type="dcterms:W3CDTF">2013-02-14T06:04:22Z</dcterms:modified>
</cp:coreProperties>
</file>