
<file path=[Content_Types].xml><?xml version="1.0" encoding="utf-8"?>
<Types xmlns="http://schemas.openxmlformats.org/package/2006/content-types">
  <Override PartName="/ppt/slideMasters/slideMaster2.xml" ContentType="application/vnd.openxmlformats-officedocument.presentationml.slideMaster+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9.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08" r:id="rId2"/>
  </p:sldMasterIdLst>
  <p:sldIdLst>
    <p:sldId id="262" r:id="rId3"/>
    <p:sldId id="257" r:id="rId4"/>
    <p:sldId id="258" r:id="rId5"/>
    <p:sldId id="259"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74" d="100"/>
          <a:sy n="74" d="100"/>
        </p:scale>
        <p:origin x="-40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74CBEAF9-9E58-4CC8-A6FF-6DD8A58DEEA4}" type="datetimeFigureOut">
              <a:rPr lang="en-US" smtClean="0"/>
              <a:pPr/>
              <a:t>3/5/2009</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kumimoji="0" lang="en-US"/>
          </a:p>
        </p:txBody>
      </p:sp>
      <p:sp>
        <p:nvSpPr>
          <p:cNvPr id="29" name="Slide Number Placeholder 28"/>
          <p:cNvSpPr>
            <a:spLocks noGrp="1"/>
          </p:cNvSpPr>
          <p:nvPr>
            <p:ph type="sldNum" sz="quarter" idx="12"/>
          </p:nvPr>
        </p:nvSpPr>
        <p:spPr>
          <a:xfrm>
            <a:off x="1216152" y="6355080"/>
            <a:ext cx="1219200" cy="365760"/>
          </a:xfrm>
        </p:spPr>
        <p:txBody>
          <a:bodyPr/>
          <a:lstStyle/>
          <a:p>
            <a:fld id="{CA15C064-DD44-4CAC-873E-2D1F54821676}" type="slidenum">
              <a:rPr kumimoji="0" lang="en-US" smtClean="0"/>
              <a:pPr/>
              <a:t>‹#›</a:t>
            </a:fld>
            <a:endParaRPr kumimoji="0"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4CBEAF9-9E58-4CC8-A6FF-6DD8A58DEEA4}" type="datetimeFigureOut">
              <a:rPr lang="en-US" smtClean="0"/>
              <a:pPr/>
              <a:t>3/5/2009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a:t>‹#›</a:t>
            </a:fld>
            <a:endParaRPr kumimoji="0"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74CBEAF9-9E58-4CC8-A6FF-6DD8A58DEEA4}" type="datetimeFigureOut">
              <a:rPr lang="en-US" smtClean="0"/>
              <a:pPr/>
              <a:t>3/5/2009</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kumimoji="0" lang="en-US"/>
          </a:p>
        </p:txBody>
      </p:sp>
      <p:sp>
        <p:nvSpPr>
          <p:cNvPr id="6" name="Slide Number Placeholder 5"/>
          <p:cNvSpPr>
            <a:spLocks noGrp="1"/>
          </p:cNvSpPr>
          <p:nvPr>
            <p:ph type="sldNum" sz="quarter" idx="12"/>
          </p:nvPr>
        </p:nvSpPr>
        <p:spPr>
          <a:xfrm>
            <a:off x="1069848" y="6355080"/>
            <a:ext cx="1520952" cy="365760"/>
          </a:xfrm>
        </p:spPr>
        <p:txBody>
          <a:bodyPr/>
          <a:lstStyle/>
          <a:p>
            <a:fld id="{CA15C064-DD44-4CAC-873E-2D1F54821676}" type="slidenum">
              <a:rPr kumimoji="0" lang="en-US" smtClean="0"/>
              <a:pPr/>
              <a:t>‹#›</a:t>
            </a:fld>
            <a:endParaRPr kumimoji="0"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4CBEAF9-9E58-4CC8-A6FF-6DD8A58DEEA4}" type="datetimeFigureOut">
              <a:rPr lang="en-US" smtClean="0"/>
              <a:pPr/>
              <a:t>3/5/2009</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CA15C064-DD44-4CAC-873E-2D1F54821676}" type="slidenum">
              <a:rPr kumimoji="0" lang="en-US" smtClean="0"/>
              <a:pPr/>
              <a:t>‹#›</a:t>
            </a:fld>
            <a:endParaRPr kumimoji="0"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74CBEAF9-9E58-4CC8-A6FF-6DD8A58DEEA4}" type="datetimeFigureOut">
              <a:rPr lang="en-US" smtClean="0"/>
              <a:pPr/>
              <a:t>3/5/2009</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CA15C064-DD44-4CAC-873E-2D1F54821676}" type="slidenum">
              <a:rPr kumimoji="0" lang="en-US" smtClean="0"/>
              <a:pPr/>
              <a:t>‹#›</a:t>
            </a:fld>
            <a:endParaRPr kumimoji="0"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4CBEAF9-9E58-4CC8-A6FF-6DD8A58DEEA4}" type="datetimeFigureOut">
              <a:rPr lang="en-US" smtClean="0"/>
              <a:pPr/>
              <a:t>3/5/2009</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CA15C064-DD44-4CAC-873E-2D1F54821676}" type="slidenum">
              <a:rPr kumimoji="0" lang="en-US" smtClean="0"/>
              <a:pPr/>
              <a:t>‹#›</a:t>
            </a:fld>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CBEAF9-9E58-4CC8-A6FF-6DD8A58DEEA4}" type="datetimeFigureOut">
              <a:rPr lang="en-US" smtClean="0"/>
              <a:pPr/>
              <a:t>3/5/2009</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CA15C064-DD44-4CAC-873E-2D1F54821676}" type="slidenum">
              <a:rPr kumimoji="0" lang="en-US" smtClean="0"/>
              <a:pPr/>
              <a:t>‹#›</a:t>
            </a:fld>
            <a:endParaRPr kumimoji="0"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4CBEAF9-9E58-4CC8-A6FF-6DD8A58DEEA4}" type="datetimeFigureOut">
              <a:rPr lang="en-US" smtClean="0"/>
              <a:pPr/>
              <a:t>3/5/2009</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CA15C064-DD44-4CAC-873E-2D1F54821676}" type="slidenum">
              <a:rPr kumimoji="0" lang="en-US" smtClean="0"/>
              <a:pPr/>
              <a:t>‹#›</a:t>
            </a:fld>
            <a:endParaRPr kumimoji="0"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4CBEAF9-9E58-4CC8-A6FF-6DD8A58DEEA4}" type="datetimeFigureOut">
              <a:rPr lang="en-US" smtClean="0"/>
              <a:pPr/>
              <a:t>3/5/2009</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CA15C064-DD44-4CAC-873E-2D1F54821676}" type="slidenum">
              <a:rPr kumimoji="0" lang="en-US" smtClean="0"/>
              <a:pPr/>
              <a:t>‹#›</a:t>
            </a:fld>
            <a:endParaRPr kumimoji="0"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CBEAF9-9E58-4CC8-A6FF-6DD8A58DEEA4}" type="datetimeFigureOut">
              <a:rPr lang="en-US" smtClean="0"/>
              <a:pPr/>
              <a:t>3/5/2009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CBEAF9-9E58-4CC8-A6FF-6DD8A58DEEA4}" type="datetimeFigureOut">
              <a:rPr lang="en-US" smtClean="0"/>
              <a:pPr/>
              <a:t>3/5/2009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a:t>‹#›</a:t>
            </a:fld>
            <a:endParaRPr kumimoji="0"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74CBEAF9-9E58-4CC8-A6FF-6DD8A58DEEA4}" type="datetimeFigureOut">
              <a:rPr lang="en-US" smtClean="0"/>
              <a:pPr/>
              <a:t>3/5/2009</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CA15C064-DD44-4CAC-873E-2D1F54821676}" type="slidenum">
              <a:rPr kumimoji="0" lang="en-US" smtClean="0"/>
              <a:pPr/>
              <a:t>‹#›</a:t>
            </a:fld>
            <a:endParaRPr kumimoji="0" lang="en-US" dirty="0"/>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4CBEAF9-9E58-4CC8-A6FF-6DD8A58DEEA4}" type="datetimeFigureOut">
              <a:rPr lang="en-US" smtClean="0"/>
              <a:pPr/>
              <a:t>3/5/2009</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CA15C064-DD44-4CAC-873E-2D1F54821676}" type="slidenum">
              <a:rPr kumimoji="0" lang="en-US" smtClean="0"/>
              <a:pPr/>
              <a:t>‹#›</a:t>
            </a:fld>
            <a:endParaRPr kumimoji="0"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74CBEAF9-9E58-4CC8-A6FF-6DD8A58DEEA4}" type="datetimeFigureOut">
              <a:rPr lang="en-US" smtClean="0"/>
              <a:pPr/>
              <a:t>3/5/2009</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CA15C064-DD44-4CAC-873E-2D1F54821676}" type="slidenum">
              <a:rPr kumimoji="0" lang="en-US" smtClean="0"/>
              <a:pPr/>
              <a:t>‹#›</a:t>
            </a:fld>
            <a:endParaRPr kumimoji="0"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4CBEAF9-9E58-4CC8-A6FF-6DD8A58DEEA4}" type="datetimeFigureOut">
              <a:rPr lang="en-US" smtClean="0"/>
              <a:pPr/>
              <a:t>3/5/2009</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CA15C064-DD44-4CAC-873E-2D1F54821676}" type="slidenum">
              <a:rPr kumimoji="0" lang="en-US" smtClean="0"/>
              <a:pPr/>
              <a:t>‹#›</a:t>
            </a:fld>
            <a:endParaRPr kumimoji="0"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4CBEAF9-9E58-4CC8-A6FF-6DD8A58DEEA4}" type="datetimeFigureOut">
              <a:rPr lang="en-US" smtClean="0"/>
              <a:pPr/>
              <a:t>3/5/2009</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CA15C064-DD44-4CAC-873E-2D1F54821676}" type="slidenum">
              <a:rPr kumimoji="0" lang="en-US" smtClean="0"/>
              <a:pPr/>
              <a:t>‹#›</a:t>
            </a:fld>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74CBEAF9-9E58-4CC8-A6FF-6DD8A58DEEA4}" type="datetimeFigureOut">
              <a:rPr lang="en-US" smtClean="0"/>
              <a:pPr/>
              <a:t>3/5/2009</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CA15C064-DD44-4CAC-873E-2D1F54821676}" type="slidenum">
              <a:rPr kumimoji="0" lang="en-US" smtClean="0"/>
              <a:pPr/>
              <a:t>‹#›</a:t>
            </a:fld>
            <a:endParaRPr kumimoji="0"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4CBEAF9-9E58-4CC8-A6FF-6DD8A58DEEA4}" type="datetimeFigureOut">
              <a:rPr lang="en-US" smtClean="0"/>
              <a:pPr/>
              <a:t>3/5/2009</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p:txBody>
          <a:bodyPr/>
          <a:lstStyle>
            <a:extLst/>
          </a:lstStyle>
          <a:p>
            <a:fld id="{CA15C064-DD44-4CAC-873E-2D1F54821676}" type="slidenum">
              <a:rPr kumimoji="0" lang="en-US" smtClean="0"/>
              <a:pPr/>
              <a:t>‹#›</a:t>
            </a:fld>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74CBEAF9-9E58-4CC8-A6FF-6DD8A58DEEA4}" type="datetimeFigureOut">
              <a:rPr lang="en-US" smtClean="0"/>
              <a:pPr/>
              <a:t>3/5/2009</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CA15C064-DD44-4CAC-873E-2D1F54821676}" type="slidenum">
              <a:rPr kumimoji="0" lang="en-US" smtClean="0"/>
              <a:pPr/>
              <a:t>‹#›</a:t>
            </a:fld>
            <a:endParaRPr kumimoji="0"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74CBEAF9-9E58-4CC8-A6FF-6DD8A58DEEA4}" type="datetimeFigureOut">
              <a:rPr lang="en-US" smtClean="0"/>
              <a:pPr/>
              <a:t>3/5/2009</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CA15C064-DD44-4CAC-873E-2D1F54821676}" type="slidenum">
              <a:rPr kumimoji="0" lang="en-US" smtClean="0"/>
              <a:pPr/>
              <a:t>‹#›</a:t>
            </a:fld>
            <a:endParaRPr kumimoji="0"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kumimoji="0"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4CBEAF9-9E58-4CC8-A6FF-6DD8A58DEEA4}" type="datetimeFigureOut">
              <a:rPr lang="en-US" smtClean="0"/>
              <a:pPr/>
              <a:t>3/5/2009</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CA15C064-DD44-4CAC-873E-2D1F54821676}" type="slidenum">
              <a:rPr kumimoji="0" lang="en-US" smtClean="0"/>
              <a:pPr/>
              <a:t>‹#›</a:t>
            </a:fld>
            <a:endParaRPr kumimoji="0"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4CBEAF9-9E58-4CC8-A6FF-6DD8A58DEEA4}" type="datetimeFigureOut">
              <a:rPr lang="en-US" smtClean="0"/>
              <a:pPr/>
              <a:t>3/5/2009</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CA15C064-DD44-4CAC-873E-2D1F54821676}"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algn="l" eaLnBrk="1" latinLnBrk="0" hangingPunct="1"/>
            <a:fld id="{74CBEAF9-9E58-4CC8-A6FF-6DD8A58DEEA4}" type="datetimeFigureOut">
              <a:rPr lang="en-US" smtClean="0"/>
              <a:pPr algn="l" eaLnBrk="1" latinLnBrk="0" hangingPunct="1"/>
              <a:t>3/5/2009</a:t>
            </a:fld>
            <a:endParaRPr lang="en-US" dirty="0">
              <a:solidFill>
                <a:schemeClr val="accent1">
                  <a:shade val="75000"/>
                </a:schemeClr>
              </a:solidFill>
            </a:endParaRP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lgn="r" eaLnBrk="1" latinLnBrk="0" hangingPunct="1"/>
            <a:endParaRPr kumimoji="0" lang="en-US" dirty="0">
              <a:solidFill>
                <a:schemeClr val="accent1">
                  <a:shade val="75000"/>
                </a:schemeClr>
              </a:solidFill>
            </a:endParaRPr>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CA15C064-DD44-4CAC-873E-2D1F54821676}" type="slidenum">
              <a:rPr kumimoji="0" lang="en-US" smtClean="0"/>
              <a:pPr/>
              <a:t>‹#›</a:t>
            </a:fld>
            <a:endParaRPr kumimoji="0" lang="en-US" dirty="0">
              <a:solidFill>
                <a:schemeClr val="accent1">
                  <a:shade val="75000"/>
                </a:schemeClr>
              </a:solidFill>
            </a:endParaRPr>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pPr algn="r" eaLnBrk="1" latinLnBrk="0" hangingPunct="1"/>
            <a:endParaRPr kumimoji="0" lang="en-US" dirty="0">
              <a:solidFill>
                <a:schemeClr val="accent1">
                  <a:shade val="75000"/>
                </a:schemeClr>
              </a:solidFill>
            </a:endParaRPr>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pPr algn="l" eaLnBrk="1" latinLnBrk="0" hangingPunct="1"/>
            <a:fld id="{74CBEAF9-9E58-4CC8-A6FF-6DD8A58DEEA4}" type="datetimeFigureOut">
              <a:rPr lang="en-US" smtClean="0"/>
              <a:pPr algn="l" eaLnBrk="1" latinLnBrk="0" hangingPunct="1"/>
              <a:t>3/5/2009</a:t>
            </a:fld>
            <a:endParaRPr lang="en-US" dirty="0">
              <a:solidFill>
                <a:schemeClr val="accent1">
                  <a:shade val="75000"/>
                </a:schemeClr>
              </a:solidFill>
            </a:endParaRPr>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CA15C064-DD44-4CAC-873E-2D1F54821676}" type="slidenum">
              <a:rPr kumimoji="0" lang="en-US" smtClean="0"/>
              <a:pPr/>
              <a:t>‹#›</a:t>
            </a:fld>
            <a:endParaRPr kumimoji="0" lang="en-US" dirty="0">
              <a:solidFill>
                <a:schemeClr val="accent1">
                  <a:shade val="75000"/>
                </a:schemeClr>
              </a:solidFill>
            </a:endParaRPr>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effectLst>
            <a:outerShdw blurRad="50800" dist="38100" dir="8100000" algn="tr" rotWithShape="0">
              <a:prstClr val="black">
                <a:alpha val="40000"/>
              </a:prstClr>
            </a:outerShdw>
          </a:effectLst>
        </p:spPr>
        <p:txBody>
          <a:bodyPr>
            <a:normAutofit/>
            <a:scene3d>
              <a:camera prst="orthographicFront"/>
              <a:lightRig rig="soft" dir="t">
                <a:rot lat="0" lon="0" rev="17220000"/>
              </a:lightRig>
            </a:scene3d>
            <a:sp3d extrusionH="57150" prstMaterial="softEdge">
              <a:bevelT w="152400" h="95250" prst="artDeco"/>
            </a:sp3d>
          </a:bodyPr>
          <a:lstStyle/>
          <a:p>
            <a:pPr algn="r"/>
            <a:r>
              <a:rPr lang="en-US" sz="6000" cap="none" dirty="0" smtClean="0">
                <a:ln w="19050">
                  <a:solidFill>
                    <a:schemeClr val="tx2">
                      <a:tint val="1000"/>
                    </a:schemeClr>
                  </a:solidFill>
                  <a:prstDash val="solid"/>
                </a:ln>
                <a:solidFill>
                  <a:srgbClr val="00B0F0"/>
                </a:solidFill>
                <a:effectLst>
                  <a:outerShdw blurRad="50000" dist="50800" dir="7500000" algn="tl">
                    <a:srgbClr val="000000">
                      <a:shade val="5000"/>
                      <a:alpha val="35000"/>
                    </a:srgbClr>
                  </a:outerShdw>
                </a:effectLst>
                <a:latin typeface="Arial Black" pitchFamily="34" charset="0"/>
              </a:rPr>
              <a:t>PENGANGGARAN PERUSAHAAN</a:t>
            </a:r>
            <a:endParaRPr lang="en-US" sz="6000" cap="none" dirty="0">
              <a:ln w="19050">
                <a:solidFill>
                  <a:schemeClr val="tx2">
                    <a:tint val="1000"/>
                  </a:schemeClr>
                </a:solidFill>
                <a:prstDash val="solid"/>
              </a:ln>
              <a:solidFill>
                <a:srgbClr val="00B0F0"/>
              </a:solidFill>
              <a:effectLst>
                <a:outerShdw blurRad="50000" dist="50800" dir="7500000" algn="tl">
                  <a:srgbClr val="000000">
                    <a:shade val="5000"/>
                    <a:alpha val="35000"/>
                  </a:srgbClr>
                </a:outerShdw>
              </a:effectLst>
              <a:latin typeface="Arial Black" pitchFamily="34" charset="0"/>
            </a:endParaRPr>
          </a:p>
        </p:txBody>
      </p:sp>
      <p:sp>
        <p:nvSpPr>
          <p:cNvPr id="3" name="Subtitle 2"/>
          <p:cNvSpPr>
            <a:spLocks noGrp="1"/>
          </p:cNvSpPr>
          <p:nvPr>
            <p:ph type="subTitle" idx="1"/>
          </p:nvPr>
        </p:nvSpPr>
        <p:spPr>
          <a:xfrm>
            <a:off x="762000" y="4343400"/>
            <a:ext cx="7848600" cy="1752600"/>
          </a:xfrm>
        </p:spPr>
        <p:txBody>
          <a:bodyPr>
            <a:noAutofit/>
            <a:scene3d>
              <a:camera prst="orthographicFront"/>
              <a:lightRig rig="brightRoom" dir="t"/>
            </a:scene3d>
            <a:sp3d extrusionH="57150" contourW="6350" prstMaterial="plastic">
              <a:bevelT w="152400" h="44450" prst="artDeco"/>
              <a:extrusionClr>
                <a:srgbClr val="FFFF00"/>
              </a:extrusionClr>
              <a:contourClr>
                <a:schemeClr val="accent1">
                  <a:tint val="100000"/>
                  <a:shade val="100000"/>
                  <a:hueMod val="100000"/>
                  <a:satMod val="100000"/>
                </a:schemeClr>
              </a:contourClr>
            </a:sp3d>
          </a:bodyPr>
          <a:lstStyle/>
          <a:p>
            <a:pPr algn="r"/>
            <a:r>
              <a:rPr lang="en-US" sz="3600" b="1" dirty="0" smtClean="0">
                <a:ln w="19050">
                  <a:solidFill>
                    <a:srgbClr val="FF0000"/>
                  </a:solidFill>
                  <a:prstDash val="solid"/>
                </a:ln>
                <a:solidFill>
                  <a:srgbClr val="FF0000"/>
                </a:solidFill>
                <a:effectLst>
                  <a:outerShdw blurRad="50000" dist="50800" dir="7500000" algn="tl">
                    <a:srgbClr val="000000">
                      <a:shade val="5000"/>
                      <a:alpha val="35000"/>
                    </a:srgbClr>
                  </a:outerShdw>
                </a:effectLst>
                <a:latin typeface="Arial Black" pitchFamily="34" charset="0"/>
              </a:rPr>
              <a:t>Materi 2</a:t>
            </a:r>
          </a:p>
          <a:p>
            <a:pPr algn="r"/>
            <a:endParaRPr lang="en-US" sz="3600" b="1" dirty="0" smtClean="0">
              <a:ln w="17780" cmpd="sng">
                <a:solidFill>
                  <a:schemeClr val="accent1">
                    <a:tint val="3000"/>
                  </a:schemeClr>
                </a:solidFill>
                <a:prstDash val="solid"/>
                <a:miter lim="800000"/>
              </a:ln>
              <a:solidFill>
                <a:srgbClr val="FFFF00"/>
              </a:solidFill>
              <a:effectLst>
                <a:outerShdw blurRad="50800" dist="88900" dir="5400000" algn="tl" rotWithShape="0">
                  <a:srgbClr val="000000">
                    <a:alpha val="43137"/>
                  </a:srgbClr>
                </a:outerShdw>
              </a:effectLst>
            </a:endParaRPr>
          </a:p>
          <a:p>
            <a:pPr algn="r"/>
            <a:r>
              <a:rPr lang="en-US" sz="3600" b="1" dirty="0" smtClean="0">
                <a:ln w="17780" cmpd="sng">
                  <a:solidFill>
                    <a:schemeClr val="accent1">
                      <a:tint val="3000"/>
                    </a:schemeClr>
                  </a:solidFill>
                  <a:prstDash val="solid"/>
                  <a:miter lim="800000"/>
                </a:ln>
                <a:solidFill>
                  <a:srgbClr val="FFFF00"/>
                </a:solidFill>
                <a:effectLst>
                  <a:outerShdw blurRad="50800" dist="88900" dir="5400000" algn="tl" rotWithShape="0">
                    <a:srgbClr val="000000">
                      <a:alpha val="43137"/>
                    </a:srgbClr>
                  </a:outerShdw>
                </a:effectLst>
                <a:latin typeface="Arial Black" pitchFamily="34" charset="0"/>
              </a:rPr>
              <a:t>Fundamental Aspects</a:t>
            </a:r>
            <a:endParaRPr lang="en-US" sz="3600" b="1" dirty="0">
              <a:ln w="17780" cmpd="sng">
                <a:solidFill>
                  <a:schemeClr val="accent1">
                    <a:tint val="3000"/>
                  </a:schemeClr>
                </a:solidFill>
                <a:prstDash val="solid"/>
                <a:miter lim="800000"/>
              </a:ln>
              <a:solidFill>
                <a:srgbClr val="FFFF00"/>
              </a:solidFill>
              <a:effectLst>
                <a:outerShdw blurRad="50800" dist="88900" dir="5400000" algn="tl" rotWithShape="0">
                  <a:srgbClr val="000000">
                    <a:alpha val="43137"/>
                  </a:srgbClr>
                </a:outerShdw>
              </a:effectLst>
              <a:latin typeface="Arial Black"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762001"/>
            <a:ext cx="8458200" cy="5016758"/>
          </a:xfrm>
          <a:prstGeom prst="rect">
            <a:avLst/>
          </a:prstGeom>
        </p:spPr>
        <p:txBody>
          <a:bodyPr wrap="square">
            <a:spAutoFit/>
          </a:bodyPr>
          <a:lstStyle/>
          <a:p>
            <a:r>
              <a:rPr lang="en-US" sz="2400" dirty="0" smtClean="0">
                <a:effectLst>
                  <a:outerShdw blurRad="38100" dist="38100" dir="2700000" algn="tl">
                    <a:srgbClr val="000000">
                      <a:alpha val="43137"/>
                    </a:srgbClr>
                  </a:outerShdw>
                </a:effectLst>
              </a:rPr>
              <a:t>A budget is </a:t>
            </a:r>
            <a:r>
              <a:rPr lang="en-US" sz="2400" b="1" dirty="0" smtClean="0">
                <a:effectLst>
                  <a:outerShdw blurRad="38100" dist="38100" dir="2700000" algn="tl">
                    <a:srgbClr val="000000">
                      <a:alpha val="43137"/>
                    </a:srgbClr>
                  </a:outerShdw>
                </a:effectLst>
              </a:rPr>
              <a:t>not:</a:t>
            </a:r>
          </a:p>
          <a:p>
            <a:pPr marL="342900" indent="-342900">
              <a:buClr>
                <a:srgbClr val="FF0000"/>
              </a:buClr>
              <a:buSzPct val="125000"/>
              <a:buFont typeface="Wingdings" pitchFamily="2" charset="2"/>
              <a:buChar char="§"/>
            </a:pPr>
            <a:r>
              <a:rPr lang="en-US" sz="2000" i="1" dirty="0" smtClean="0">
                <a:solidFill>
                  <a:srgbClr val="FF0000"/>
                </a:solidFill>
                <a:effectLst>
                  <a:outerShdw blurRad="38100" dist="38100" dir="2700000" algn="tl">
                    <a:srgbClr val="000000">
                      <a:alpha val="43137"/>
                    </a:srgbClr>
                  </a:outerShdw>
                </a:effectLst>
              </a:rPr>
              <a:t>Written in stone </a:t>
            </a:r>
            <a:r>
              <a:rPr lang="en-US" dirty="0" smtClean="0"/>
              <a:t>– where necessary, a budget can be changed, so long as you take steps to deal with the implications of the changes.</a:t>
            </a:r>
          </a:p>
          <a:p>
            <a:pPr marL="342900" indent="-342900">
              <a:buClr>
                <a:srgbClr val="FF0000"/>
              </a:buClr>
              <a:buSzPct val="125000"/>
              <a:buFont typeface="Wingdings" pitchFamily="2" charset="2"/>
              <a:buChar char="§"/>
            </a:pPr>
            <a:endParaRPr lang="en-US" dirty="0" smtClean="0"/>
          </a:p>
          <a:p>
            <a:pPr marL="342900" indent="-342900">
              <a:buClr>
                <a:srgbClr val="FF0000"/>
              </a:buClr>
              <a:buSzPct val="125000"/>
              <a:buFont typeface="Wingdings" pitchFamily="2" charset="2"/>
              <a:buChar char="§"/>
            </a:pPr>
            <a:r>
              <a:rPr lang="en-US" sz="2000" i="1" dirty="0" smtClean="0">
                <a:solidFill>
                  <a:srgbClr val="FF0000"/>
                </a:solidFill>
                <a:effectLst>
                  <a:outerShdw blurRad="38100" dist="38100" dir="2700000" algn="tl">
                    <a:srgbClr val="000000">
                      <a:alpha val="43137"/>
                    </a:srgbClr>
                  </a:outerShdw>
                </a:effectLst>
              </a:rPr>
              <a:t>Simply a record of last year’s expenditure</a:t>
            </a:r>
            <a:r>
              <a:rPr lang="en-US" dirty="0" smtClean="0"/>
              <a:t>, with an extra 15% added on to cover inflation. Every year is different.  </a:t>
            </a:r>
            <a:r>
              <a:rPr lang="en-US" dirty="0" err="1" smtClean="0"/>
              <a:t>Organisations</a:t>
            </a:r>
            <a:r>
              <a:rPr lang="en-US" dirty="0" smtClean="0"/>
              <a:t> need to use the budgeting process to explore what is really needed to implement their plans. </a:t>
            </a:r>
          </a:p>
          <a:p>
            <a:pPr marL="342900" indent="-342900">
              <a:buClr>
                <a:srgbClr val="FF0000"/>
              </a:buClr>
              <a:buSzPct val="125000"/>
              <a:buFont typeface="Wingdings" pitchFamily="2" charset="2"/>
              <a:buChar char="§"/>
            </a:pPr>
            <a:endParaRPr lang="en-US" dirty="0" smtClean="0"/>
          </a:p>
          <a:p>
            <a:pPr marL="342900" indent="-342900">
              <a:buClr>
                <a:srgbClr val="FF0000"/>
              </a:buClr>
              <a:buSzPct val="125000"/>
              <a:buFont typeface="Wingdings" pitchFamily="2" charset="2"/>
              <a:buChar char="§"/>
            </a:pPr>
            <a:r>
              <a:rPr lang="en-US" sz="2000" i="1" dirty="0" smtClean="0">
                <a:solidFill>
                  <a:srgbClr val="FF0000"/>
                </a:solidFill>
                <a:effectLst>
                  <a:outerShdw blurRad="38100" dist="38100" dir="2700000" algn="tl">
                    <a:srgbClr val="000000">
                      <a:alpha val="43137"/>
                    </a:srgbClr>
                  </a:outerShdw>
                </a:effectLst>
              </a:rPr>
              <a:t>Just an administrative and financial requirement of donors</a:t>
            </a:r>
            <a:r>
              <a:rPr lang="en-US" dirty="0" smtClean="0"/>
              <a:t>. The budget should not be prepared as part of a funding proposal and then taken out and dusted when it is time to do a financial report for the donor. It is a living tool that must be consulted in day to day work, checked monthly, monitored constantly and used creatively. </a:t>
            </a:r>
          </a:p>
          <a:p>
            <a:pPr marL="342900" indent="-342900">
              <a:buClr>
                <a:srgbClr val="FF0000"/>
              </a:buClr>
              <a:buSzPct val="125000"/>
              <a:buFont typeface="Wingdings" pitchFamily="2" charset="2"/>
              <a:buChar char="§"/>
            </a:pPr>
            <a:endParaRPr lang="en-US" dirty="0" smtClean="0"/>
          </a:p>
          <a:p>
            <a:pPr marL="342900" indent="-342900">
              <a:buClr>
                <a:srgbClr val="FF0000"/>
              </a:buClr>
              <a:buSzPct val="125000"/>
              <a:buFont typeface="Wingdings" pitchFamily="2" charset="2"/>
              <a:buChar char="§"/>
            </a:pPr>
            <a:r>
              <a:rPr lang="en-US" sz="2000" i="1" dirty="0" smtClean="0">
                <a:solidFill>
                  <a:srgbClr val="FF0000"/>
                </a:solidFill>
                <a:effectLst>
                  <a:outerShdw blurRad="38100" dist="38100" dir="2700000" algn="tl">
                    <a:srgbClr val="000000">
                      <a:alpha val="43137"/>
                    </a:srgbClr>
                  </a:outerShdw>
                </a:effectLst>
              </a:rPr>
              <a:t>An optimistic and unrealistic picture of what things actually cost </a:t>
            </a:r>
            <a:r>
              <a:rPr lang="en-US" dirty="0" smtClean="0"/>
              <a:t>– don’t underestimate what things really cost in the hopes that this will help you raise the money you need. It is better to return unspent money to donors than to beg for a “bit more” so you can complete the work.</a:t>
            </a:r>
          </a:p>
        </p:txBody>
      </p:sp>
    </p:spTree>
  </p:cSld>
  <p:clrMapOvr>
    <a:masterClrMapping/>
  </p:clrMapOvr>
  <p:transition>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2900" y="228600"/>
            <a:ext cx="8458200" cy="6186309"/>
          </a:xfrm>
          <a:prstGeom prst="rect">
            <a:avLst/>
          </a:prstGeom>
        </p:spPr>
        <p:txBody>
          <a:bodyPr wrap="square">
            <a:spAutoFit/>
          </a:bodyPr>
          <a:lstStyle/>
          <a:p>
            <a:r>
              <a:rPr lang="en-US" sz="2000" b="1" dirty="0" smtClean="0">
                <a:effectLst>
                  <a:outerShdw blurRad="38100" dist="38100" dir="2700000" algn="tl">
                    <a:srgbClr val="000000">
                      <a:alpha val="43137"/>
                    </a:srgbClr>
                  </a:outerShdw>
                </a:effectLst>
              </a:rPr>
              <a:t>Why budget ?</a:t>
            </a:r>
          </a:p>
          <a:p>
            <a:endParaRPr lang="en-US" dirty="0" smtClean="0"/>
          </a:p>
          <a:p>
            <a:r>
              <a:rPr lang="en-US" sz="2000" dirty="0" smtClean="0"/>
              <a:t>The budget is an essential management tool. Without a budget, you are like a pilot navigating in the dark without instruments.</a:t>
            </a:r>
          </a:p>
          <a:p>
            <a:endParaRPr lang="en-US" dirty="0" smtClean="0"/>
          </a:p>
          <a:p>
            <a:pPr marL="342900" indent="-342900">
              <a:buClr>
                <a:srgbClr val="FF0000"/>
              </a:buClr>
              <a:buSzPct val="125000"/>
              <a:buFont typeface="Wingdings" pitchFamily="2" charset="2"/>
              <a:buChar char="Ø"/>
            </a:pPr>
            <a:r>
              <a:rPr lang="en-US" sz="2000" dirty="0" smtClean="0"/>
              <a:t>The budget tells you how much money you need to carry out your activities. </a:t>
            </a:r>
          </a:p>
          <a:p>
            <a:pPr marL="342900" indent="-342900">
              <a:buClr>
                <a:srgbClr val="FF0000"/>
              </a:buClr>
              <a:buSzPct val="125000"/>
              <a:buFont typeface="Wingdings" pitchFamily="2" charset="2"/>
              <a:buChar char="Ø"/>
            </a:pPr>
            <a:endParaRPr lang="en-US" sz="2000" dirty="0" smtClean="0"/>
          </a:p>
          <a:p>
            <a:pPr marL="342900" indent="-342900">
              <a:buClr>
                <a:srgbClr val="FF0000"/>
              </a:buClr>
              <a:buSzPct val="125000"/>
              <a:buFont typeface="Wingdings" pitchFamily="2" charset="2"/>
              <a:buChar char="Ø"/>
            </a:pPr>
            <a:r>
              <a:rPr lang="en-US" sz="2000" dirty="0" smtClean="0"/>
              <a:t>The budget forces you to be rigorous in thinking through the implications of your activity planning. There are times when the realities of the budgeting process force you to rethink your action plans. </a:t>
            </a:r>
          </a:p>
          <a:p>
            <a:pPr marL="342900" indent="-342900">
              <a:buClr>
                <a:srgbClr val="FF0000"/>
              </a:buClr>
              <a:buSzPct val="125000"/>
              <a:buFont typeface="Wingdings" pitchFamily="2" charset="2"/>
              <a:buChar char="Ø"/>
            </a:pPr>
            <a:endParaRPr lang="en-US" sz="2000" dirty="0" smtClean="0"/>
          </a:p>
          <a:p>
            <a:pPr marL="342900" indent="-342900">
              <a:buClr>
                <a:srgbClr val="FF0000"/>
              </a:buClr>
              <a:buSzPct val="125000"/>
              <a:buFont typeface="Wingdings" pitchFamily="2" charset="2"/>
              <a:buChar char="Ø"/>
            </a:pPr>
            <a:r>
              <a:rPr lang="en-US" sz="2000" dirty="0" smtClean="0"/>
              <a:t>Used properly, the budget tells you </a:t>
            </a:r>
            <a:r>
              <a:rPr lang="en-US" sz="2000" b="1" dirty="0" smtClean="0"/>
              <a:t>when you will need certain amounts of money to </a:t>
            </a:r>
            <a:r>
              <a:rPr lang="en-US" sz="2000" dirty="0" smtClean="0"/>
              <a:t>carry out your activities. </a:t>
            </a:r>
          </a:p>
          <a:p>
            <a:pPr marL="342900" indent="-342900">
              <a:buClr>
                <a:srgbClr val="FF0000"/>
              </a:buClr>
              <a:buSzPct val="125000"/>
              <a:buFont typeface="Wingdings" pitchFamily="2" charset="2"/>
              <a:buChar char="Ø"/>
            </a:pPr>
            <a:endParaRPr lang="en-US" sz="2000" dirty="0" smtClean="0"/>
          </a:p>
          <a:p>
            <a:pPr marL="342900" indent="-342900">
              <a:buClr>
                <a:srgbClr val="FF0000"/>
              </a:buClr>
              <a:buSzPct val="125000"/>
              <a:buFont typeface="Wingdings" pitchFamily="2" charset="2"/>
              <a:buChar char="Ø"/>
            </a:pPr>
            <a:r>
              <a:rPr lang="en-US" sz="2000" dirty="0" smtClean="0"/>
              <a:t>The budget enables you to monitor your income and expenditure and identify any problems.  </a:t>
            </a:r>
          </a:p>
          <a:p>
            <a:pPr marL="342900" indent="-342900">
              <a:buClr>
                <a:srgbClr val="FF0000"/>
              </a:buClr>
              <a:buSzPct val="125000"/>
              <a:buFont typeface="Wingdings" pitchFamily="2" charset="2"/>
              <a:buChar char="Ø"/>
            </a:pPr>
            <a:endParaRPr lang="en-US" sz="2000" dirty="0" smtClean="0"/>
          </a:p>
          <a:p>
            <a:pPr marL="342900" indent="-342900">
              <a:buClr>
                <a:srgbClr val="FF0000"/>
              </a:buClr>
              <a:buSzPct val="125000"/>
              <a:buFont typeface="Wingdings" pitchFamily="2" charset="2"/>
              <a:buChar char="Ø"/>
            </a:pPr>
            <a:r>
              <a:rPr lang="en-US" sz="2000" dirty="0" smtClean="0"/>
              <a:t>The budget is a basis for financial accountability and transparency. When everyone can see how much should have been spent and received, they can ask informed questions about discrepancies. </a:t>
            </a:r>
          </a:p>
        </p:txBody>
      </p:sp>
    </p:spTree>
  </p:cSld>
  <p:clrMapOvr>
    <a:masterClrMapping/>
  </p:clrMapOvr>
  <p:transition>
    <p:plu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6019800" y="1143000"/>
          <a:ext cx="2800472" cy="5097399"/>
        </p:xfrm>
        <a:graphic>
          <a:graphicData uri="http://schemas.openxmlformats.org/presentationml/2006/ole">
            <p:oleObj spid="_x0000_s1026" r:id="rId3" imgW="3848040" imgH="5478120" progId="">
              <p:embed/>
            </p:oleObj>
          </a:graphicData>
        </a:graphic>
      </p:graphicFrame>
      <p:sp>
        <p:nvSpPr>
          <p:cNvPr id="1025" name="Rectangle 1"/>
          <p:cNvSpPr>
            <a:spLocks noChangeArrowheads="1"/>
          </p:cNvSpPr>
          <p:nvPr/>
        </p:nvSpPr>
        <p:spPr bwMode="auto">
          <a:xfrm>
            <a:off x="381000" y="474345"/>
            <a:ext cx="5867400"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defTabSz="914400" rtl="0" eaLnBrk="1" fontAlgn="base" latinLnBrk="0" hangingPunct="1">
              <a:lnSpc>
                <a:spcPct val="100000"/>
              </a:lnSpc>
              <a:spcBef>
                <a:spcPct val="0"/>
              </a:spcBef>
              <a:spcAft>
                <a:spcPct val="0"/>
              </a:spcAft>
              <a:buClrTx/>
              <a:buSzTx/>
              <a:tabLst>
                <a:tab pos="228600" algn="l"/>
              </a:tabLst>
            </a:pPr>
            <a:r>
              <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ea typeface="Times New Roman" pitchFamily="18" charset="0"/>
                <a:cs typeface="Times New Roman" pitchFamily="18" charset="0"/>
              </a:rPr>
              <a:t>The Principal Problems :</a:t>
            </a:r>
          </a:p>
          <a:p>
            <a:pPr marL="342900" marR="0" lvl="0" indent="-342900" defTabSz="914400" rtl="0" eaLnBrk="1" fontAlgn="base" latinLnBrk="0" hangingPunct="1">
              <a:lnSpc>
                <a:spcPct val="100000"/>
              </a:lnSpc>
              <a:spcBef>
                <a:spcPct val="0"/>
              </a:spcBef>
              <a:spcAft>
                <a:spcPct val="0"/>
              </a:spcAft>
              <a:buClrTx/>
              <a:buSzTx/>
              <a:tabLst>
                <a:tab pos="228600" algn="l"/>
              </a:tabLst>
            </a:pP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ea typeface="Times New Roman" pitchFamily="18" charset="0"/>
              <a:cs typeface="Times New Roman" pitchFamily="18" charset="0"/>
            </a:endParaRPr>
          </a:p>
          <a:p>
            <a:pPr marL="342900" marR="0" lvl="0" indent="-342900" defTabSz="914400" rtl="0" eaLnBrk="1" fontAlgn="base" latinLnBrk="0" hangingPunct="1">
              <a:lnSpc>
                <a:spcPct val="150000"/>
              </a:lnSpc>
              <a:spcBef>
                <a:spcPct val="0"/>
              </a:spcBef>
              <a:spcAft>
                <a:spcPct val="0"/>
              </a:spcAft>
              <a:buClr>
                <a:srgbClr val="FF0000"/>
              </a:buClr>
              <a:buSzPct val="125000"/>
              <a:buFont typeface="Wingdings" pitchFamily="2" charset="2"/>
              <a:buChar char="ü"/>
              <a:tabLst>
                <a:tab pos="228600" algn="l"/>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Developing management sophistication in its application;</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defTabSz="914400" rtl="0" eaLnBrk="0" fontAlgn="base" latinLnBrk="0" hangingPunct="0">
              <a:lnSpc>
                <a:spcPct val="150000"/>
              </a:lnSpc>
              <a:spcBef>
                <a:spcPct val="0"/>
              </a:spcBef>
              <a:spcAft>
                <a:spcPct val="0"/>
              </a:spcAft>
              <a:buClr>
                <a:srgbClr val="FF0000"/>
              </a:buClr>
              <a:buSzPct val="125000"/>
              <a:buFont typeface="Wingdings" pitchFamily="2" charset="2"/>
              <a:buChar char="ü"/>
              <a:tabLst>
                <a:tab pos="228600" algn="l"/>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Developing a realistic budget;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defTabSz="914400" rtl="0" eaLnBrk="0" fontAlgn="base" latinLnBrk="0" hangingPunct="0">
              <a:lnSpc>
                <a:spcPct val="150000"/>
              </a:lnSpc>
              <a:spcBef>
                <a:spcPct val="0"/>
              </a:spcBef>
              <a:spcAft>
                <a:spcPct val="0"/>
              </a:spcAft>
              <a:buClr>
                <a:srgbClr val="FF0000"/>
              </a:buClr>
              <a:buSzPct val="125000"/>
              <a:buFont typeface="Wingdings" pitchFamily="2" charset="2"/>
              <a:buChar char="ü"/>
              <a:tabLst>
                <a:tab pos="228600" algn="l"/>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Developing realistic objectives and standards;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defTabSz="914400" rtl="0" eaLnBrk="0" fontAlgn="base" latinLnBrk="0" hangingPunct="0">
              <a:lnSpc>
                <a:spcPct val="150000"/>
              </a:lnSpc>
              <a:spcBef>
                <a:spcPct val="0"/>
              </a:spcBef>
              <a:spcAft>
                <a:spcPct val="0"/>
              </a:spcAft>
              <a:buClr>
                <a:srgbClr val="FF0000"/>
              </a:buClr>
              <a:buSzPct val="125000"/>
              <a:buFont typeface="Wingdings" pitchFamily="2" charset="2"/>
              <a:buChar char="ü"/>
              <a:tabLst>
                <a:tab pos="228600" algn="l"/>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Adequate communication of the attitudes, policies, and  guidelines by higher levels of management;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defTabSz="914400" rtl="0" eaLnBrk="0" fontAlgn="base" latinLnBrk="0" hangingPunct="0">
              <a:lnSpc>
                <a:spcPct val="150000"/>
              </a:lnSpc>
              <a:spcBef>
                <a:spcPct val="0"/>
              </a:spcBef>
              <a:spcAft>
                <a:spcPct val="0"/>
              </a:spcAft>
              <a:buClr>
                <a:srgbClr val="FF0000"/>
              </a:buClr>
              <a:buSzPct val="125000"/>
              <a:buFont typeface="Wingdings" pitchFamily="2" charset="2"/>
              <a:buChar char="ü"/>
              <a:tabLst>
                <a:tab pos="228600" algn="l"/>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Attaining managerial flexibility in its application;</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defTabSz="914400" rtl="0" eaLnBrk="0" fontAlgn="base" latinLnBrk="0" hangingPunct="0">
              <a:lnSpc>
                <a:spcPct val="150000"/>
              </a:lnSpc>
              <a:spcBef>
                <a:spcPct val="0"/>
              </a:spcBef>
              <a:spcAft>
                <a:spcPct val="0"/>
              </a:spcAft>
              <a:buClr>
                <a:srgbClr val="FF0000"/>
              </a:buClr>
              <a:buSzPct val="125000"/>
              <a:buFont typeface="Wingdings" pitchFamily="2" charset="2"/>
              <a:buChar char="ü"/>
              <a:tabLst>
                <a:tab pos="228600" algn="l"/>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Updating the system to harmonize with the changing environment within which the management operates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heel spokes="2"/>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838200" y="685800"/>
            <a:ext cx="8077200" cy="276998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defTabSz="914400" rtl="0" eaLnBrk="1" fontAlgn="base" latinLnBrk="0" hangingPunct="1">
              <a:lnSpc>
                <a:spcPct val="100000"/>
              </a:lnSpc>
              <a:spcBef>
                <a:spcPct val="0"/>
              </a:spcBef>
              <a:spcAft>
                <a:spcPct val="0"/>
              </a:spcAft>
              <a:buClr>
                <a:srgbClr val="FF0000"/>
              </a:buClr>
              <a:buSzTx/>
              <a:tabLst>
                <a:tab pos="228600" algn="l"/>
              </a:tabLst>
            </a:pPr>
            <a:r>
              <a:rPr lang="en-US" sz="2400" dirty="0" smtClean="0">
                <a:effectLst>
                  <a:outerShdw blurRad="38100" dist="38100" dir="2700000" algn="tl">
                    <a:srgbClr val="000000">
                      <a:alpha val="43137"/>
                    </a:srgbClr>
                  </a:outerShdw>
                </a:effectLst>
                <a:latin typeface="Arial" pitchFamily="34" charset="0"/>
                <a:ea typeface="Times New Roman" pitchFamily="18" charset="0"/>
                <a:cs typeface="Times New Roman" pitchFamily="18" charset="0"/>
              </a:rPr>
              <a:t>Disadvantages of Budget :</a:t>
            </a:r>
          </a:p>
          <a:p>
            <a:pPr marL="342900" marR="0" lvl="0" indent="-342900" defTabSz="914400" rtl="0" eaLnBrk="1" fontAlgn="base" latinLnBrk="0" hangingPunct="1">
              <a:lnSpc>
                <a:spcPct val="150000"/>
              </a:lnSpc>
              <a:spcBef>
                <a:spcPct val="0"/>
              </a:spcBef>
              <a:spcAft>
                <a:spcPct val="0"/>
              </a:spcAft>
              <a:buClr>
                <a:srgbClr val="FF0000"/>
              </a:buClr>
              <a:buSzTx/>
              <a:tabLst>
                <a:tab pos="228600" algn="l"/>
              </a:tabLst>
            </a:pPr>
            <a:endParaRPr kumimoji="0" lang="en-US" sz="20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endParaRPr>
          </a:p>
          <a:p>
            <a:pPr marL="342900" marR="0" lvl="0" indent="-342900" defTabSz="914400" rtl="0" eaLnBrk="1" fontAlgn="base" latinLnBrk="0" hangingPunct="1">
              <a:lnSpc>
                <a:spcPct val="150000"/>
              </a:lnSpc>
              <a:spcBef>
                <a:spcPct val="0"/>
              </a:spcBef>
              <a:spcAft>
                <a:spcPct val="0"/>
              </a:spcAft>
              <a:buClr>
                <a:srgbClr val="FF0000"/>
              </a:buClr>
              <a:buSzTx/>
              <a:buFont typeface="Wingdings" pitchFamily="2" charset="2"/>
              <a:buChar char="q"/>
              <a:tabLst>
                <a:tab pos="228600" algn="l"/>
              </a:tabLst>
            </a:pPr>
            <a:r>
              <a:rPr kumimoji="0" lang="en-US" sz="20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Based on estimates;</a:t>
            </a:r>
            <a:endParaRPr kumimoji="0" lang="en-US" sz="200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defTabSz="914400" rtl="0" eaLnBrk="0" fontAlgn="base" latinLnBrk="0" hangingPunct="0">
              <a:lnSpc>
                <a:spcPct val="150000"/>
              </a:lnSpc>
              <a:spcBef>
                <a:spcPct val="0"/>
              </a:spcBef>
              <a:spcAft>
                <a:spcPct val="0"/>
              </a:spcAft>
              <a:buClr>
                <a:srgbClr val="FF0000"/>
              </a:buClr>
              <a:buSzTx/>
              <a:buFont typeface="Wingdings" pitchFamily="2" charset="2"/>
              <a:buChar char="q"/>
              <a:tabLst>
                <a:tab pos="228600" algn="l"/>
              </a:tabLst>
            </a:pPr>
            <a:r>
              <a:rPr kumimoji="0" lang="en-US" sz="20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Must be continually adapted to fit changing circumstances;</a:t>
            </a:r>
            <a:endParaRPr kumimoji="0" lang="en-US" sz="200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defTabSz="914400" rtl="0" eaLnBrk="0" fontAlgn="base" latinLnBrk="0" hangingPunct="0">
              <a:lnSpc>
                <a:spcPct val="150000"/>
              </a:lnSpc>
              <a:spcBef>
                <a:spcPct val="0"/>
              </a:spcBef>
              <a:spcAft>
                <a:spcPct val="0"/>
              </a:spcAft>
              <a:buClr>
                <a:srgbClr val="FF0000"/>
              </a:buClr>
              <a:buSzTx/>
              <a:buFont typeface="Wingdings" pitchFamily="2" charset="2"/>
              <a:buChar char="q"/>
              <a:tabLst>
                <a:tab pos="228600" algn="l"/>
              </a:tabLst>
            </a:pPr>
            <a:r>
              <a:rPr kumimoji="0" lang="en-US" sz="20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Execution of PP &amp; C will not occur automatically;</a:t>
            </a:r>
            <a:endParaRPr kumimoji="0" lang="en-US" sz="200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defTabSz="914400" rtl="0" eaLnBrk="0" fontAlgn="base" latinLnBrk="0" hangingPunct="0">
              <a:lnSpc>
                <a:spcPct val="150000"/>
              </a:lnSpc>
              <a:spcBef>
                <a:spcPct val="0"/>
              </a:spcBef>
              <a:spcAft>
                <a:spcPct val="0"/>
              </a:spcAft>
              <a:buClr>
                <a:srgbClr val="FF0000"/>
              </a:buClr>
              <a:buSzTx/>
              <a:buFont typeface="Wingdings" pitchFamily="2" charset="2"/>
              <a:buChar char="q"/>
              <a:tabLst>
                <a:tab pos="228600" algn="l"/>
              </a:tabLst>
            </a:pPr>
            <a:r>
              <a:rPr kumimoji="0" lang="en-US" sz="20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PP &amp; C will not take the place of management</a:t>
            </a:r>
            <a:endParaRPr kumimoji="0" lang="en-US" sz="2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pull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723900" y="838200"/>
            <a:ext cx="7696200" cy="5062924"/>
          </a:xfrm>
          <a:prstGeom prst="rect">
            <a:avLst/>
          </a:prstGeom>
          <a:noFill/>
          <a:ln w="9525">
            <a:noFill/>
            <a:miter lim="800000"/>
            <a:headEnd/>
            <a:tailEnd/>
          </a:ln>
          <a:effectLst/>
        </p:spPr>
        <p:txBody>
          <a:bodyPr vert="horz" wrap="square" lIns="685584"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85800" algn="l"/>
              </a:tabLst>
            </a:pPr>
            <a:r>
              <a:rPr kumimoji="0" lang="en-US" sz="2400" i="0" u="none" strike="noStrike" cap="none" normalizeH="0" baseline="0" dirty="0" smtClean="0">
                <a:ln>
                  <a:noFill/>
                </a:ln>
                <a:solidFill>
                  <a:schemeClr val="tx1"/>
                </a:solidFill>
                <a:effectLst/>
                <a:latin typeface="Arial Rounded MT Bold" pitchFamily="34" charset="0"/>
                <a:cs typeface="Times New Roman" pitchFamily="18" charset="0"/>
              </a:rPr>
              <a:t>ESTABLISH THE FOUNDATION</a:t>
            </a: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endParaRPr kumimoji="0" lang="en-US" sz="1400" b="1" i="0" u="none" strike="noStrike" cap="none" normalizeH="0" baseline="0" dirty="0" smtClean="0">
              <a:ln>
                <a:noFill/>
              </a:ln>
              <a:solidFill>
                <a:schemeClr val="tx1"/>
              </a:solidFill>
              <a:effectLst/>
              <a:latin typeface="Arial" pitchFamily="34" charset="0"/>
              <a:cs typeface="Times New Roman" pitchFamily="18" charset="0"/>
            </a:endParaRPr>
          </a:p>
          <a:p>
            <a:pPr marL="457200" marR="0" lvl="0" indent="-457200" algn="l" defTabSz="914400" rtl="0" eaLnBrk="0" fontAlgn="base" latinLnBrk="0" hangingPunct="0">
              <a:lnSpc>
                <a:spcPct val="150000"/>
              </a:lnSpc>
              <a:spcBef>
                <a:spcPct val="0"/>
              </a:spcBef>
              <a:spcAft>
                <a:spcPct val="0"/>
              </a:spcAft>
              <a:buClr>
                <a:srgbClr val="FF0000"/>
              </a:buClr>
              <a:buSzTx/>
              <a:buFont typeface="Wingdings" pitchFamily="2" charset="2"/>
              <a:buChar char="q"/>
              <a:tabLst>
                <a:tab pos="685800" algn="l"/>
              </a:tabLst>
            </a:pPr>
            <a:r>
              <a:rPr kumimoji="0" lang="en-US" sz="2000" i="0" u="none" strike="noStrike" cap="none" normalizeH="0" baseline="0" dirty="0" smtClean="0">
                <a:ln>
                  <a:noFill/>
                </a:ln>
                <a:solidFill>
                  <a:schemeClr val="tx1"/>
                </a:solidFill>
                <a:effectLst/>
                <a:latin typeface="Arial" pitchFamily="34" charset="0"/>
                <a:cs typeface="Times New Roman" pitchFamily="18" charset="0"/>
              </a:rPr>
              <a:t>There must be commitments by the top management</a:t>
            </a:r>
          </a:p>
          <a:p>
            <a:pPr marL="457200" marR="0" lvl="0" indent="-457200" algn="l" defTabSz="914400" rtl="0" eaLnBrk="0" fontAlgn="base" latinLnBrk="0" hangingPunct="0">
              <a:lnSpc>
                <a:spcPct val="150000"/>
              </a:lnSpc>
              <a:spcBef>
                <a:spcPct val="0"/>
              </a:spcBef>
              <a:spcAft>
                <a:spcPct val="0"/>
              </a:spcAft>
              <a:buClr>
                <a:srgbClr val="FF0000"/>
              </a:buClr>
              <a:buSzTx/>
              <a:buFont typeface="Wingdings" pitchFamily="2" charset="2"/>
              <a:buChar char="q"/>
              <a:tabLst>
                <a:tab pos="685800" algn="l"/>
              </a:tabLst>
            </a:pPr>
            <a:r>
              <a:rPr kumimoji="0" lang="en-US" sz="20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Identification of characteristics of the firm and the environment</a:t>
            </a:r>
            <a:endParaRPr kumimoji="0" lang="en-US" sz="200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l" defTabSz="914400" rtl="0" eaLnBrk="0" fontAlgn="base" latinLnBrk="0" hangingPunct="0">
              <a:lnSpc>
                <a:spcPct val="150000"/>
              </a:lnSpc>
              <a:spcBef>
                <a:spcPct val="0"/>
              </a:spcBef>
              <a:spcAft>
                <a:spcPct val="0"/>
              </a:spcAft>
              <a:buClr>
                <a:srgbClr val="FF0000"/>
              </a:buClr>
              <a:buSzTx/>
              <a:buFont typeface="Wingdings" pitchFamily="2" charset="2"/>
              <a:buChar char="q"/>
              <a:tabLst>
                <a:tab pos="685800" algn="l"/>
              </a:tabLst>
            </a:pPr>
            <a:r>
              <a:rPr kumimoji="0" lang="en-US" sz="20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Evaluation of the organizational structure and assignment of managerial responsibilities</a:t>
            </a:r>
            <a:endParaRPr kumimoji="0" lang="en-US" sz="200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l" defTabSz="914400" rtl="0" eaLnBrk="0" fontAlgn="base" latinLnBrk="0" hangingPunct="0">
              <a:lnSpc>
                <a:spcPct val="150000"/>
              </a:lnSpc>
              <a:spcBef>
                <a:spcPct val="0"/>
              </a:spcBef>
              <a:spcAft>
                <a:spcPct val="0"/>
              </a:spcAft>
              <a:buClr>
                <a:srgbClr val="FF0000"/>
              </a:buClr>
              <a:buSzTx/>
              <a:buFont typeface="Wingdings" pitchFamily="2" charset="2"/>
              <a:buChar char="q"/>
              <a:tabLst>
                <a:tab pos="685800" algn="l"/>
              </a:tabLst>
            </a:pPr>
            <a:r>
              <a:rPr kumimoji="0" lang="en-US" sz="20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Evaluation and reorganization of the accounting system</a:t>
            </a:r>
            <a:endParaRPr kumimoji="0" lang="en-US" sz="200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l" defTabSz="914400" rtl="0" eaLnBrk="0" fontAlgn="base" latinLnBrk="0" hangingPunct="0">
              <a:lnSpc>
                <a:spcPct val="150000"/>
              </a:lnSpc>
              <a:spcBef>
                <a:spcPct val="0"/>
              </a:spcBef>
              <a:spcAft>
                <a:spcPct val="0"/>
              </a:spcAft>
              <a:buClr>
                <a:srgbClr val="FF0000"/>
              </a:buClr>
              <a:buSzTx/>
              <a:buFont typeface="Wingdings" pitchFamily="2" charset="2"/>
              <a:buChar char="q"/>
              <a:tabLst>
                <a:tab pos="685800" algn="l"/>
              </a:tabLst>
            </a:pPr>
            <a:r>
              <a:rPr kumimoji="0" lang="en-US" sz="20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Policy determination must be made in respect to the time dimensions</a:t>
            </a:r>
            <a:endParaRPr kumimoji="0" lang="en-US" sz="200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l" defTabSz="914400" rtl="0" eaLnBrk="0" fontAlgn="base" latinLnBrk="0" hangingPunct="0">
              <a:lnSpc>
                <a:spcPct val="150000"/>
              </a:lnSpc>
              <a:spcBef>
                <a:spcPct val="0"/>
              </a:spcBef>
              <a:spcAft>
                <a:spcPct val="0"/>
              </a:spcAft>
              <a:buClr>
                <a:srgbClr val="FF0000"/>
              </a:buClr>
              <a:buSzTx/>
              <a:buFont typeface="Wingdings" pitchFamily="2" charset="2"/>
              <a:buChar char="q"/>
              <a:tabLst>
                <a:tab pos="685800" algn="l"/>
              </a:tabLst>
            </a:pPr>
            <a:r>
              <a:rPr kumimoji="0" lang="en-US" sz="20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Must be communicated to all levels of management</a:t>
            </a:r>
            <a:endParaRPr kumimoji="0" lang="en-US" sz="200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pull dir="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36</TotalTime>
  <Words>498</Words>
  <Application>Microsoft Office PowerPoint</Application>
  <PresentationFormat>On-screen Show (4:3)</PresentationFormat>
  <Paragraphs>47</Paragraphs>
  <Slides>6</Slides>
  <Notes>0</Notes>
  <HiddenSlides>0</HiddenSlides>
  <MMClips>0</MMClips>
  <ScaleCrop>false</ScaleCrop>
  <HeadingPairs>
    <vt:vector size="6" baseType="variant">
      <vt:variant>
        <vt:lpstr>Theme</vt:lpstr>
      </vt:variant>
      <vt:variant>
        <vt:i4>2</vt:i4>
      </vt:variant>
      <vt:variant>
        <vt:lpstr>Embedded OLE Servers</vt:lpstr>
      </vt:variant>
      <vt:variant>
        <vt:i4>0</vt:i4>
      </vt:variant>
      <vt:variant>
        <vt:lpstr>Slide Titles</vt:lpstr>
      </vt:variant>
      <vt:variant>
        <vt:i4>6</vt:i4>
      </vt:variant>
    </vt:vector>
  </HeadingPairs>
  <TitlesOfParts>
    <vt:vector size="8" baseType="lpstr">
      <vt:lpstr>Origin</vt:lpstr>
      <vt:lpstr>Foundry</vt:lpstr>
      <vt:lpstr>PENGANGGARAN PERUSAHAAN</vt:lpstr>
      <vt:lpstr>Slide 2</vt:lpstr>
      <vt:lpstr>Slide 3</vt:lpstr>
      <vt:lpstr>Slide 4</vt:lpstr>
      <vt:lpstr>Slide 5</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AMS</dc:creator>
  <cp:lastModifiedBy>AMS</cp:lastModifiedBy>
  <cp:revision>6</cp:revision>
  <dcterms:created xsi:type="dcterms:W3CDTF">2008-10-09T09:31:31Z</dcterms:created>
  <dcterms:modified xsi:type="dcterms:W3CDTF">2009-03-05T03:18:17Z</dcterms:modified>
</cp:coreProperties>
</file>